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A845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2286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6400800"/>
            <a:ext cx="12191695" cy="457200"/>
          </a:xfrm>
          <a:prstGeom prst="rect">
            <a:avLst/>
          </a:prstGeom>
          <a:solidFill>
            <a:srgbClr val="D9A9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Picture 4" descr="logo-shish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502920"/>
            <a:ext cx="1371600" cy="1371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" y="2651760"/>
            <a:ext cx="10698480" cy="457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5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遇见数昌（贵州）· 新媒体运营体系 · V2.0 · 7大支柱·围绕5A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" y="3108960"/>
            <a:ext cx="10698480" cy="14630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sz="46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遇见空间 · 新媒体运营体系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" y="4754880"/>
            <a:ext cx="10515600" cy="9144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30000"/>
              </a:lnSpc>
              <a:spcAft>
                <a:spcPts val="600"/>
              </a:spcAft>
            </a:pPr>
            <a:r>
              <a:rPr sz="2000" b="0">
                <a:solidFill>
                  <a:srgbClr val="FAF3E7"/>
                </a:solidFill>
                <a:latin typeface="Microsoft YaHei"/>
                <a:ea typeface="Microsoft YaHei"/>
                <a:cs typeface="Microsoft YaHei"/>
              </a:rPr>
              <a:t>把「5A 家人」变成一支社区内容军团 · 7 大支柱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1520" y="5806440"/>
            <a:ext cx="1069848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0">
                <a:solidFill>
                  <a:srgbClr val="EEDDC8"/>
                </a:solidFill>
                <a:latin typeface="Microsoft YaHei"/>
                <a:ea typeface="Microsoft YaHei"/>
                <a:cs typeface="Microsoft YaHei"/>
              </a:rPr>
              <a:t>吴总定调 · 内部资料 · 川川 OPC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3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85800" y="457200"/>
            <a:ext cx="107899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支柱 3 · 双载体承接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777240"/>
            <a:ext cx="1088136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7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双载体 · 两条转化漏斗</a:t>
            </a:r>
          </a:p>
        </p:txBody>
      </p:sp>
      <p:sp>
        <p:nvSpPr>
          <p:cNvPr id="6" name="Rectangle 5"/>
          <p:cNvSpPr/>
          <p:nvPr/>
        </p:nvSpPr>
        <p:spPr>
          <a:xfrm>
            <a:off x="731520" y="1572768"/>
            <a:ext cx="1371600" cy="54864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777240" y="1965960"/>
            <a:ext cx="10607040" cy="4206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8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8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🏠 线下门店（高信任）</a:t>
            </a:r>
            <a:r>
              <a:rPr sz="16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一杯水待客·AI 水质检测·水机体验·家人卡</a:t>
            </a:r>
          </a:p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8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8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到店漏斗</a:t>
            </a:r>
            <a:r>
              <a:rPr sz="16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内容曝光→到店体验→办家人卡→水机大单→入股共建</a:t>
            </a:r>
          </a:p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8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8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📱 线上私域+商城（高频）</a:t>
            </a:r>
            <a:r>
              <a:rPr sz="16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家人群·亿众联线上商城·消费权益</a:t>
            </a:r>
          </a:p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8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8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线上漏斗</a:t>
            </a:r>
            <a:r>
              <a:rPr sz="16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内容种草→商城下单→包裹卡引流进群→私域复购→转介绍</a:t>
            </a:r>
          </a:p>
        </p:txBody>
      </p:sp>
      <p:sp>
        <p:nvSpPr>
          <p:cNvPr id="8" name="Rectangle 7"/>
          <p:cNvSpPr/>
          <p:nvPr/>
        </p:nvSpPr>
        <p:spPr>
          <a:xfrm>
            <a:off x="731520" y="5943600"/>
            <a:ext cx="10744200" cy="566928"/>
          </a:xfrm>
          <a:prstGeom prst="rect">
            <a:avLst/>
          </a:prstGeom>
          <a:solidFill>
            <a:srgbClr val="F5ED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914400" y="5989320"/>
            <a:ext cx="1042416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提示： </a:t>
            </a:r>
          </a:p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0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线下负责信任与大单，线上负责高频与复购，两条腿一起走。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731520" y="2103120"/>
            <a:ext cx="1463040" cy="109728"/>
          </a:xfrm>
          <a:prstGeom prst="rect">
            <a:avLst/>
          </a:prstGeom>
          <a:solidFill>
            <a:srgbClr val="D9A9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31520" y="2286000"/>
            <a:ext cx="1005840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200" b="1">
                <a:solidFill>
                  <a:srgbClr val="F6D6AE"/>
                </a:solidFill>
                <a:latin typeface="Microsoft YaHei"/>
                <a:ea typeface="Microsoft YaHei"/>
                <a:cs typeface="Microsoft YaHei"/>
              </a:rPr>
              <a:t>支柱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2834640"/>
            <a:ext cx="10515600" cy="12801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sz="40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内容体系：9 分类 × 5A 认知路径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3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85800" y="457200"/>
            <a:ext cx="107899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支柱 4 · 内容体系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777240"/>
            <a:ext cx="1088136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7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9 大内容分类 × 5A 认知路径（⭐=转化决策段）</a:t>
            </a:r>
          </a:p>
        </p:txBody>
      </p:sp>
      <p:sp>
        <p:nvSpPr>
          <p:cNvPr id="6" name="Rectangle 5"/>
          <p:cNvSpPr/>
          <p:nvPr/>
        </p:nvSpPr>
        <p:spPr>
          <a:xfrm>
            <a:off x="731520" y="1572768"/>
            <a:ext cx="1371600" cy="54864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31520" y="1965960"/>
          <a:ext cx="10744198" cy="5559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2384"/>
                <a:gridCol w="1377461"/>
                <a:gridCol w="3030415"/>
                <a:gridCol w="2203938"/>
              </a:tblGrid>
              <a:tr h="555955"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内容分类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占比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主发账号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5A 阶段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</a:tr>
              <a:tr h="555955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好水科普/AI 检测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15%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门店号/家人号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触达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  <a:tr h="555955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门店日常/一杯水待客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15%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门店号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触达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</a:tr>
              <a:tr h="555955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健康生活方式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10%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家人号/小红书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认知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  <a:tr h="555955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家人故事/真实见证 ⭐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15%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家人号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信任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</a:tr>
              <a:tr h="555955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点灯时刻/身份仪式 ⭐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10%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门店号/家人号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信任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  <a:tr h="555955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水机体验/先试后付 ⭐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10%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门店号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转化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</a:tr>
              <a:tr h="555955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家人卡福利/好物 ⭐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10%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经营者号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转化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  <a:tr h="555955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共富造梦/家人变股东 ⭐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10%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品牌号/经营者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决策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</a:tr>
              <a:tr h="555957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招商/名额（合规口径）⭐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5%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品牌号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行动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3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85800" y="457200"/>
            <a:ext cx="107899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支柱 4 · 内容体系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777240"/>
            <a:ext cx="1088136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7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3:4:3 原则 · 黄金 3 秒 · AI 提效闭环</a:t>
            </a:r>
          </a:p>
        </p:txBody>
      </p:sp>
      <p:sp>
        <p:nvSpPr>
          <p:cNvPr id="6" name="Rectangle 5"/>
          <p:cNvSpPr/>
          <p:nvPr/>
        </p:nvSpPr>
        <p:spPr>
          <a:xfrm>
            <a:off x="731520" y="1572768"/>
            <a:ext cx="1371600" cy="54864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777240" y="1965960"/>
            <a:ext cx="10607040" cy="4206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8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8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30% 引流</a:t>
            </a:r>
            <a:r>
              <a:rPr sz="16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好水/健康/门店日常——抓注意力、拉到店</a:t>
            </a:r>
          </a:p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8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8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40% 信任</a:t>
            </a:r>
            <a:r>
              <a:rPr sz="16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家人故事/点灯/透明公示——立信任、建心智</a:t>
            </a:r>
          </a:p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8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8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30% 转化</a:t>
            </a:r>
            <a:r>
              <a:rPr sz="16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水机/家人卡/共富招商——强引导、促成交</a:t>
            </a:r>
          </a:p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8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8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黄金 3 秒</a:t>
            </a:r>
            <a:r>
              <a:rPr sz="16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钩子 3 秒 → 价值 15 秒 → 行动 5 秒</a:t>
            </a:r>
          </a:p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8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8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AI 闭环</a:t>
            </a:r>
            <a:r>
              <a:rPr sz="16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选题→文案→合规→剪辑→发布，3 人把关（选题/合规/真实性）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731520" y="2103120"/>
            <a:ext cx="1463040" cy="109728"/>
          </a:xfrm>
          <a:prstGeom prst="rect">
            <a:avLst/>
          </a:prstGeom>
          <a:solidFill>
            <a:srgbClr val="D9A9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31520" y="2286000"/>
            <a:ext cx="1005840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200" b="1">
                <a:solidFill>
                  <a:srgbClr val="F6D6AE"/>
                </a:solidFill>
                <a:latin typeface="Microsoft YaHei"/>
                <a:ea typeface="Microsoft YaHei"/>
                <a:cs typeface="Microsoft YaHei"/>
              </a:rPr>
              <a:t>支柱 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2834640"/>
            <a:ext cx="10515600" cy="12801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sz="40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媒介 BD：大 V 三层 + 家人素人双轮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3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85800" y="457200"/>
            <a:ext cx="107899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支柱 5 · 媒介 BD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777240"/>
            <a:ext cx="1088136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7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媒介 BD 体系</a:t>
            </a:r>
          </a:p>
        </p:txBody>
      </p:sp>
      <p:sp>
        <p:nvSpPr>
          <p:cNvPr id="6" name="Rectangle 5"/>
          <p:cNvSpPr/>
          <p:nvPr/>
        </p:nvSpPr>
        <p:spPr>
          <a:xfrm>
            <a:off x="731520" y="1572768"/>
            <a:ext cx="1371600" cy="54864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31520" y="1965960"/>
          <a:ext cx="10744198" cy="2724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3938"/>
                <a:gridCol w="1928446"/>
                <a:gridCol w="2203938"/>
                <a:gridCol w="4407876"/>
              </a:tblGrid>
              <a:tr h="544982"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层级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粉丝量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数量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合作模式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</a:tr>
              <a:tr h="544982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S 级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≥ 50w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1-3 个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探店/直播专场/年度合作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  <a:tr h="544982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A 级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10-50w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10-20 个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视频植入 + 团购分佣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</a:tr>
              <a:tr h="544982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B 级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1-10w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50-100 个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置换 + 少量费用 + CPS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  <a:tr h="544984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5A 家人素人 ★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真实家人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随家人增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内容带成交→分红+通证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31520" y="5943600"/>
            <a:ext cx="10744200" cy="566928"/>
          </a:xfrm>
          <a:prstGeom prst="rect">
            <a:avLst/>
          </a:prstGeom>
          <a:solidFill>
            <a:srgbClr val="F5ED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914400" y="5989320"/>
            <a:ext cx="1042416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提示： </a:t>
            </a:r>
          </a:p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0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传统打法要花钱招募素人、还怕流失；遇见空间的每个家人就是真实素人节点、有分红绑定、自愿自增长——最省钱也最难抄。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731520" y="2103120"/>
            <a:ext cx="1463040" cy="109728"/>
          </a:xfrm>
          <a:prstGeom prst="rect">
            <a:avLst/>
          </a:prstGeom>
          <a:solidFill>
            <a:srgbClr val="D9A9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31520" y="2286000"/>
            <a:ext cx="1005840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200" b="1">
                <a:solidFill>
                  <a:srgbClr val="F6D6AE"/>
                </a:solidFill>
                <a:latin typeface="Microsoft YaHei"/>
                <a:ea typeface="Microsoft YaHei"/>
                <a:cs typeface="Microsoft YaHei"/>
              </a:rPr>
              <a:t>支柱 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2834640"/>
            <a:ext cx="10515600" cy="12801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sz="40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激励机制：绑定 5A 升级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3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85800" y="457200"/>
            <a:ext cx="107899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支柱 6 · 激励机制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777240"/>
            <a:ext cx="1088136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7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激励机制（内部 + 外部 · 围绕 5A）</a:t>
            </a:r>
          </a:p>
        </p:txBody>
      </p:sp>
      <p:sp>
        <p:nvSpPr>
          <p:cNvPr id="6" name="Rectangle 5"/>
          <p:cNvSpPr/>
          <p:nvPr/>
        </p:nvSpPr>
        <p:spPr>
          <a:xfrm>
            <a:off x="731520" y="1572768"/>
            <a:ext cx="1371600" cy="54864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31520" y="1965960"/>
          <a:ext cx="107442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4500"/>
                <a:gridCol w="2387600"/>
                <a:gridCol w="5372100"/>
              </a:tblGrid>
              <a:tr h="548640"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对象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激励项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规则（示意·待定稿）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内部·店长/员工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涨粉+爆款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破万奖、播放阶梯奖（T+7 留存核验）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内部·店长/员工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到店+带货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引导到店核销奖、成交额分成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外部·家人/经营者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内容分佣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内容带来真实成交按比例分佣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外部·家人/经营者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裂变通证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带人到店/入股→通证（可核销权益·非代币）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外部·家人/经营者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5A 升级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内容+业绩达标→升级身份→更高分润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31520" y="5943600"/>
            <a:ext cx="10744200" cy="566928"/>
          </a:xfrm>
          <a:prstGeom prst="rect">
            <a:avLst/>
          </a:prstGeom>
          <a:solidFill>
            <a:srgbClr val="F5ED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914400" y="5989320"/>
            <a:ext cx="1042416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提示： </a:t>
            </a:r>
          </a:p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0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合规四条：锚真实成交/到店（不锚拉人头）；通证=可核销权益（非代币）；不承诺固定回报；家人号需实名+真实。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731520" y="2103120"/>
            <a:ext cx="1463040" cy="109728"/>
          </a:xfrm>
          <a:prstGeom prst="rect">
            <a:avLst/>
          </a:prstGeom>
          <a:solidFill>
            <a:srgbClr val="D9A9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31520" y="2286000"/>
            <a:ext cx="1005840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200" b="1">
                <a:solidFill>
                  <a:srgbClr val="F6D6AE"/>
                </a:solidFill>
                <a:latin typeface="Microsoft YaHei"/>
                <a:ea typeface="Microsoft YaHei"/>
                <a:cs typeface="Microsoft YaHei"/>
              </a:rPr>
              <a:t>支柱 7 + 排期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2834640"/>
            <a:ext cx="10515600" cy="12801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sz="40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前期准备 · 5 阶段落地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3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85800" y="457200"/>
            <a:ext cx="107899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支柱 7 + 排期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777240"/>
            <a:ext cx="1088136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7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6 大准备 + 5 阶段排期</a:t>
            </a:r>
          </a:p>
        </p:txBody>
      </p:sp>
      <p:sp>
        <p:nvSpPr>
          <p:cNvPr id="6" name="Rectangle 5"/>
          <p:cNvSpPr/>
          <p:nvPr/>
        </p:nvSpPr>
        <p:spPr>
          <a:xfrm>
            <a:off x="731520" y="1572768"/>
            <a:ext cx="1371600" cy="54864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31520" y="1965960"/>
          <a:ext cx="10744197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3490"/>
                <a:gridCol w="1813955"/>
                <a:gridCol w="3627911"/>
                <a:gridCol w="3348841"/>
              </a:tblGrid>
              <a:tr h="548640"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阶段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时间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核心任务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里程碑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① 基建期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第 1-4 周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账号/素材/AI/私域/商城/团队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各层号就绪、样板店可承接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② 测试期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第 5-8 周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样板店内容测试、跑爆款模型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单账号跑通、模型正向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③ 放量期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第 9-20 周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贵阳家人军团起量+大V+投放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曝光/到店/家人卡上量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④ 深耕期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第 21-36 周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私域复购+裂变+店长 IP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私域家人数/复购/裂变达标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⑤ 护城河期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第 37-52 周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社区心智固化+跨城复制（遵义）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「社区好店找遇见」心智第一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31520" y="5943600"/>
            <a:ext cx="10744200" cy="566928"/>
          </a:xfrm>
          <a:prstGeom prst="rect">
            <a:avLst/>
          </a:prstGeom>
          <a:solidFill>
            <a:srgbClr val="F5ED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914400" y="5989320"/>
            <a:ext cx="1042416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提示： </a:t>
            </a:r>
          </a:p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0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6 大准备：账号/内容/AI 工具/私域/商城/合规审核，第 1-3 周就位。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731520" y="2103120"/>
            <a:ext cx="1463040" cy="109728"/>
          </a:xfrm>
          <a:prstGeom prst="rect">
            <a:avLst/>
          </a:prstGeom>
          <a:solidFill>
            <a:srgbClr val="D9A9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31520" y="2286000"/>
            <a:ext cx="1005840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200" b="1">
                <a:solidFill>
                  <a:srgbClr val="F6D6AE"/>
                </a:solidFill>
                <a:latin typeface="Microsoft YaHei"/>
                <a:ea typeface="Microsoft YaHei"/>
                <a:cs typeface="Microsoft YaHei"/>
              </a:rPr>
              <a:t>总览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2834640"/>
            <a:ext cx="10515600" cy="12801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sz="40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塔尖结论 + 7 大支柱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3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85800" y="457200"/>
            <a:ext cx="107899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附 · 目标与风险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777240"/>
            <a:ext cx="1088136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7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看什么数 · 防什么险</a:t>
            </a:r>
          </a:p>
        </p:txBody>
      </p:sp>
      <p:sp>
        <p:nvSpPr>
          <p:cNvPr id="6" name="Rectangle 5"/>
          <p:cNvSpPr/>
          <p:nvPr/>
        </p:nvSpPr>
        <p:spPr>
          <a:xfrm>
            <a:off x="731520" y="1572768"/>
            <a:ext cx="1371600" cy="54864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31520" y="1965960"/>
          <a:ext cx="107442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6050"/>
                <a:gridCol w="8058150"/>
              </a:tblGrid>
              <a:tr h="548640"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项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内容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唯一考核主线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曝光→到店→家人卡→入股→裂变率→线上商城成交额（不看虚点赞）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平台权重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视频号 40% / 抖音 30% / 小红书 20% / 快手 10%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合规风险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不做医疗宣称/不承诺固定回报，三审+口径手册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平台风险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四平台分散 + 私域沉淀 + 备用号池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预算风险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月度封顶 + 单条封顶 + 锚真实成交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31520" y="5943600"/>
            <a:ext cx="10744200" cy="566928"/>
          </a:xfrm>
          <a:prstGeom prst="rect">
            <a:avLst/>
          </a:prstGeom>
          <a:solidFill>
            <a:srgbClr val="F5ED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914400" y="5989320"/>
            <a:ext cx="1042416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提示： </a:t>
            </a:r>
          </a:p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0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联动闭环：新媒体（引流）→ 门店（锁客）→ 私域（蓄水）→ 商城（放大）→ 5A 升级（裂变）。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A845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6400800"/>
            <a:ext cx="12191695" cy="457200"/>
          </a:xfrm>
          <a:prstGeom prst="rect">
            <a:avLst/>
          </a:prstGeom>
          <a:solidFill>
            <a:srgbClr val="D9A9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31520" y="2011680"/>
            <a:ext cx="10698480" cy="10972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sz="38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让 5A 家人，变成一支自增长的内容军团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0" y="3566160"/>
            <a:ext cx="10424160" cy="2377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9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900" b="1">
                <a:solidFill>
                  <a:srgbClr val="FAF3E7"/>
                </a:solidFill>
                <a:latin typeface="Microsoft YaHei"/>
                <a:ea typeface="Microsoft YaHei"/>
                <a:cs typeface="Microsoft YaHei"/>
              </a:rPr>
              <a:t>同一套 7 大支柱结构，把「雇佣军」换成「家人共建军团」</a:t>
            </a:r>
          </a:p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9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900" b="1">
                <a:solidFill>
                  <a:srgbClr val="FAF3E7"/>
                </a:solidFill>
                <a:latin typeface="Microsoft YaHei"/>
                <a:ea typeface="Microsoft YaHei"/>
                <a:cs typeface="Microsoft YaHei"/>
              </a:rPr>
              <a:t>更省钱、更真实、更合规、越开店越强——别人抄不走</a:t>
            </a:r>
          </a:p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9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900" b="1">
                <a:solidFill>
                  <a:srgbClr val="FAF3E7"/>
                </a:solidFill>
                <a:latin typeface="Microsoft YaHei"/>
                <a:ea typeface="Microsoft YaHei"/>
                <a:cs typeface="Microsoft YaHei"/>
              </a:rPr>
              <a:t>内容→门店→私域→商城→5A 升级，一条闭环自我放大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" y="5806440"/>
            <a:ext cx="1069848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0">
                <a:solidFill>
                  <a:srgbClr val="EEDDC8"/>
                </a:solidFill>
                <a:latin typeface="Microsoft YaHei"/>
                <a:ea typeface="Microsoft YaHei"/>
                <a:cs typeface="Microsoft YaHei"/>
              </a:rPr>
              <a:t>遇见空间 · 新媒体运营体系 V2.0 · 不做医疗宣称/固定回报承诺 · 内部资料 · 川川 OPC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3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85800" y="457200"/>
            <a:ext cx="107899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总览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777240"/>
            <a:ext cx="1088136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7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核心结论 + 最大升级</a:t>
            </a:r>
          </a:p>
        </p:txBody>
      </p:sp>
      <p:sp>
        <p:nvSpPr>
          <p:cNvPr id="6" name="Rectangle 5"/>
          <p:cNvSpPr/>
          <p:nvPr/>
        </p:nvSpPr>
        <p:spPr>
          <a:xfrm>
            <a:off x="731520" y="1572768"/>
            <a:ext cx="1371600" cy="54864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777240" y="1965960"/>
            <a:ext cx="10607040" cy="4206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8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8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12 个月目标</a:t>
            </a:r>
            <a:r>
              <a:rPr sz="16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把「家门口的好店=遇见空间」做成社区家庭心智入口</a:t>
            </a:r>
          </a:p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8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8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完整闭环</a:t>
            </a:r>
            <a:r>
              <a:rPr sz="16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曝光→到店→家人卡→入股共建→裂变→线上商城</a:t>
            </a:r>
          </a:p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8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8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打法</a:t>
            </a:r>
            <a:r>
              <a:rPr sz="16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四平台 × 5A 内容军团 × 双载体，社区化内容攻击</a:t>
            </a:r>
          </a:p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8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8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最大升级★</a:t>
            </a:r>
            <a:r>
              <a:rPr sz="16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不雇假号——让每个家人/LP/店长成为真实内容节点</a:t>
            </a:r>
          </a:p>
        </p:txBody>
      </p:sp>
      <p:sp>
        <p:nvSpPr>
          <p:cNvPr id="8" name="Rectangle 7"/>
          <p:cNvSpPr/>
          <p:nvPr/>
        </p:nvSpPr>
        <p:spPr>
          <a:xfrm>
            <a:off x="731520" y="5943600"/>
            <a:ext cx="10744200" cy="566928"/>
          </a:xfrm>
          <a:prstGeom prst="rect">
            <a:avLst/>
          </a:prstGeom>
          <a:solidFill>
            <a:srgbClr val="F5ED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914400" y="5989320"/>
            <a:ext cx="1042416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提示： </a:t>
            </a:r>
          </a:p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0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传统饱和式打法是「雇佣军刷内容」，遇见空间升级成「5A 家人自愿共建的内容军团」——更省、更真、更合规、更持久。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3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85800" y="457200"/>
            <a:ext cx="107899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总览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777240"/>
            <a:ext cx="1088136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7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同一套支柱，换了魂：传统雇佣式 vs 遇见空间</a:t>
            </a:r>
          </a:p>
        </p:txBody>
      </p:sp>
      <p:sp>
        <p:nvSpPr>
          <p:cNvPr id="6" name="Rectangle 5"/>
          <p:cNvSpPr/>
          <p:nvPr/>
        </p:nvSpPr>
        <p:spPr>
          <a:xfrm>
            <a:off x="731520" y="1572768"/>
            <a:ext cx="1371600" cy="54864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31520" y="1965960"/>
          <a:ext cx="10744199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9982"/>
                <a:gridCol w="4048539"/>
                <a:gridCol w="4515678"/>
              </a:tblGrid>
              <a:tr h="548640"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维度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传统饱和式打法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遇见空间（升级版）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账号矩阵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雇 800 个假号（一机一卡）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5A 家人军团（真实家人做号）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素人来源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花钱招募、会流失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家人本身就是素人，有分红绑定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驱动力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现金激励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5A 升级 + 分红 + 通证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增长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雇多少是多少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越开店越多号、自增长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合规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医疗内容三审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不做医疗宣称/不承诺回报/不拉人头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31520" y="5943600"/>
            <a:ext cx="10744200" cy="566928"/>
          </a:xfrm>
          <a:prstGeom prst="rect">
            <a:avLst/>
          </a:prstGeom>
          <a:solidFill>
            <a:srgbClr val="F5ED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914400" y="5989320"/>
            <a:ext cx="1042416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提示： </a:t>
            </a:r>
          </a:p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0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沿用成熟的 7 大支柱 MECE 结构，但把「雇佣式账号矩阵」换成「共建式 5A 内容军团」。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731520" y="2103120"/>
            <a:ext cx="1463040" cy="109728"/>
          </a:xfrm>
          <a:prstGeom prst="rect">
            <a:avLst/>
          </a:prstGeom>
          <a:solidFill>
            <a:srgbClr val="D9A9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31520" y="2286000"/>
            <a:ext cx="1005840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200" b="1">
                <a:solidFill>
                  <a:srgbClr val="F6D6AE"/>
                </a:solidFill>
                <a:latin typeface="Microsoft YaHei"/>
                <a:ea typeface="Microsoft YaHei"/>
                <a:cs typeface="Microsoft YaHei"/>
              </a:rPr>
              <a:t>支柱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2834640"/>
            <a:ext cx="10515600" cy="12801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sz="40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渠道布局：主战场在微信生态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3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85800" y="457200"/>
            <a:ext cx="107899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支柱 1 · 渠道布局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777240"/>
            <a:ext cx="1088136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7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四平台差异化（40-60 女主人在哪，主战场就在哪）</a:t>
            </a:r>
          </a:p>
        </p:txBody>
      </p:sp>
      <p:sp>
        <p:nvSpPr>
          <p:cNvPr id="6" name="Rectangle 5"/>
          <p:cNvSpPr/>
          <p:nvPr/>
        </p:nvSpPr>
        <p:spPr>
          <a:xfrm>
            <a:off x="731520" y="1572768"/>
            <a:ext cx="1371600" cy="54864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31520" y="1965960"/>
          <a:ext cx="10744197" cy="2724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3378"/>
                <a:gridCol w="2588963"/>
                <a:gridCol w="3106756"/>
                <a:gridCol w="2330067"/>
                <a:gridCol w="1165033"/>
              </a:tblGrid>
              <a:tr h="544982"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平台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定位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核心人群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承接 5A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权重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</a:tr>
              <a:tr h="544982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视频号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主战场·私域裂变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40-60 女主人·微信生态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触达→信任→共建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40%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  <a:tr h="544982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抖音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本地流量破圈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30-55 社区家庭·本地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触达→认知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30%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</a:tr>
              <a:tr h="544982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小红书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宝妈种草决策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25-45 女性·家属决策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认知→兴趣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20%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  <a:tr h="544984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快手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下沉·社区老铁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贵州本地下沉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触达→到店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10%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31520" y="5943600"/>
            <a:ext cx="10744200" cy="566928"/>
          </a:xfrm>
          <a:prstGeom prst="rect">
            <a:avLst/>
          </a:prstGeom>
          <a:solidFill>
            <a:srgbClr val="F5ED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914400" y="5989320"/>
            <a:ext cx="1042416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提示： </a:t>
            </a:r>
          </a:p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0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和常规「抖音打头」的打法不同——遇见空间人群在微信生态，视频号权重最高。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731520" y="2103120"/>
            <a:ext cx="1463040" cy="109728"/>
          </a:xfrm>
          <a:prstGeom prst="rect">
            <a:avLst/>
          </a:prstGeom>
          <a:solidFill>
            <a:srgbClr val="D9A9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31520" y="2286000"/>
            <a:ext cx="1005840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200" b="1">
                <a:solidFill>
                  <a:srgbClr val="F6D6AE"/>
                </a:solidFill>
                <a:latin typeface="Microsoft YaHei"/>
                <a:ea typeface="Microsoft YaHei"/>
                <a:cs typeface="Microsoft YaHei"/>
              </a:rPr>
              <a:t>支柱 2 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2834640"/>
            <a:ext cx="10515600" cy="12801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sz="40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5A 内容军团：不是雇号，是共建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3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85800" y="457200"/>
            <a:ext cx="107899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支柱 2 · 5A 内容军团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777240"/>
            <a:ext cx="1088136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7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账号矩阵 = 5A 家人军团</a:t>
            </a:r>
          </a:p>
        </p:txBody>
      </p:sp>
      <p:sp>
        <p:nvSpPr>
          <p:cNvPr id="6" name="Rectangle 5"/>
          <p:cNvSpPr/>
          <p:nvPr/>
        </p:nvSpPr>
        <p:spPr>
          <a:xfrm>
            <a:off x="731520" y="1572768"/>
            <a:ext cx="1371600" cy="54864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31520" y="1965960"/>
          <a:ext cx="10744198" cy="2724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2590"/>
                <a:gridCol w="1834375"/>
                <a:gridCol w="3144643"/>
                <a:gridCol w="2882590"/>
              </a:tblGrid>
              <a:tr h="544982"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账号类型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对应 5A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作用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增长逻辑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</a:tr>
              <a:tr h="544982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🔴 品牌号（总部）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平台方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品牌心智·招商造梦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固定几个（省市）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  <a:tr h="544982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🟠 门店号（店长）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A3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门店实景·专业·到店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一店一号，开店即增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</a:tr>
              <a:tr h="544982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🟡 经营者号（团长）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A2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带货·带人·家人卡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随经营者增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  <a:tr h="544984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⚪ 家人号（LP/家人）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A1 / A1+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真实见证·点灯·裂变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随家人增·自增长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31520" y="5943600"/>
            <a:ext cx="10744200" cy="566928"/>
          </a:xfrm>
          <a:prstGeom prst="rect">
            <a:avLst/>
          </a:prstGeom>
          <a:solidFill>
            <a:srgbClr val="F5ED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914400" y="5989320"/>
            <a:ext cx="1042416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提示： </a:t>
            </a:r>
          </a:p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0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信任链：品牌号（可信）→ 门店号（专业）→ 家人号（真实）。家人有分红/通证绑定，自愿产内容、不会散、无限自增长。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731520" y="2103120"/>
            <a:ext cx="1463040" cy="109728"/>
          </a:xfrm>
          <a:prstGeom prst="rect">
            <a:avLst/>
          </a:prstGeom>
          <a:solidFill>
            <a:srgbClr val="D9A9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31520" y="2286000"/>
            <a:ext cx="1005840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200" b="1">
                <a:solidFill>
                  <a:srgbClr val="F6D6AE"/>
                </a:solidFill>
                <a:latin typeface="Microsoft YaHei"/>
                <a:ea typeface="Microsoft YaHei"/>
                <a:cs typeface="Microsoft YaHei"/>
              </a:rPr>
              <a:t>支柱 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2834640"/>
            <a:ext cx="10515600" cy="12801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sz="40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双载体承接：门店 + 线上商城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