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占比 (%)</c:v>
                </c:pt>
              </c:strCache>
            </c:strRef>
          </c:tx>
          <c:spPr>
            <a:solidFill>
              <a:srgbClr val="C75B39"/>
            </a:solidFill>
          </c:spPr>
          <c:cat>
            <c:strRef>
              <c:f>Sheet1!$A$2:$A$6</c:f>
              <c:strCache>
                <c:ptCount val="5"/>
                <c:pt idx="0">
                  <c:v>门店水机 57.7%</c:v>
                </c:pt>
                <c:pt idx="1">
                  <c:v>本地生活推广 18.6%</c:v>
                </c:pt>
                <c:pt idx="2">
                  <c:v>数据商 17.0%</c:v>
                </c:pt>
                <c:pt idx="3">
                  <c:v>酒品 3.4%</c:v>
                </c:pt>
                <c:pt idx="4">
                  <c:v>袋装水 3.3%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57.7</c:v>
                </c:pt>
                <c:pt idx="1">
                  <c:v>18.6</c:v>
                </c:pt>
                <c:pt idx="2">
                  <c:v>17.0</c:v>
                </c:pt>
                <c:pt idx="3">
                  <c:v>3.4</c:v>
                </c:pt>
                <c:pt idx="4">
                  <c:v>3.3</c:v>
                </c:pt>
              </c:numCache>
            </c:numRef>
          </c:val>
        </c:ser>
        <c:dLbls>
          <c:numFmt formatCode="0.0&quot;%&quot;" sourceLinked="0"/>
          <c:txPr>
            <a:bodyPr/>
            <a:lstStyle/>
            <a:p>
              <a:pPr>
                <a:defRPr sz="1200" b="1">
                  <a:solidFill>
                    <a:srgbClr val="A84528"/>
                  </a:solidFill>
                  <a:latin typeface="Microsoft YaHei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55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5A3A28"/>
                </a:solidFill>
                <a:latin typeface="Microsoft YaHei"/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/>
        <c:axPos val="b"/>
        <c:majorTickMark val="out"/>
        <c:minorTickMark val="none"/>
        <c:tickLblPos val="nextTo"/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A84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2286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logo-shis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502920"/>
            <a:ext cx="137160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" y="2651760"/>
            <a:ext cx="1069848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5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遇见数昌（贵州）· 股东会材料 · 造梦版 · V1.0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3108960"/>
            <a:ext cx="10698480" cy="1463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6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遇见空间 · 股东会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4754880"/>
            <a:ext cx="1051560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30000"/>
              </a:lnSpc>
              <a:spcAft>
                <a:spcPts val="600"/>
              </a:spcAft>
            </a:pPr>
            <a:r>
              <a:rPr sz="20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多少钱一股 · 怎么认购 · 未来值多少 · 上市造梦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5806440"/>
            <a:ext cx="1069848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EEDDC8"/>
                </a:solidFill>
                <a:latin typeface="Microsoft YaHei"/>
                <a:ea typeface="Microsoft YaHei"/>
                <a:cs typeface="Microsoft YaHei"/>
              </a:rPr>
              <a:t>对现有及意向股东 · 内部材料 · 陈总 / 川川 OPC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03 · 能做多大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上市造梦 · 市值愿景（1 万家时）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200" cy="215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2950"/>
                <a:gridCol w="3581400"/>
                <a:gridCol w="3879850"/>
              </a:tblGrid>
              <a:tr h="539496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市盈率情景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估值倍数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上市主体市值愿景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保守 · PE 20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84.1 亿 × 20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1,682 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中性 · PE 30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84.1 亿 × 30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2,523 亿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乐观 · PE 50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84.1 亿 × 50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4,205 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愿景估值、非收益承诺；需假设全部达成+持续投入+股权稀释才可能成立。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PART 04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多少钱一股 · 怎么认购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297680"/>
            <a:ext cx="105156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四档 + 认购规则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04 · 多少钱一股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投资档位 · 四档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9" cy="27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149"/>
                <a:gridCol w="3282950"/>
                <a:gridCol w="5372100"/>
              </a:tblGrid>
              <a:tr h="544982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档位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角色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回报（示意·待测算）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2000 元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单店 LP · 社区股东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案例年分红约 6 万 · 1% 分红权+权益包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 万元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多份 LP / 骨干股东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约 5 份权重 · 按份加权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20 万元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区县级事业部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区县分润+门店网络 · 区县内商家 10%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50 万元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省级投资方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省级股权分红 · 每省一个名额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市级一城一个、省级一省一个；0-1 阶段灵活、有扶持优惠，成熟后按业绩升级。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04 · 怎么认购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怎么认购 · 合规透明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10607040" cy="420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认购方式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门店 LP 入伙 / 公司层股权认购；每店一节点、独立核算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双层 LP 合规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每层 50 人 + 1 GP，律师+财务把关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资金安全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专款专用、账目公开、第三方监管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新省级参与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投资进遇见数昌（贵州）智能科技，按条件股权稀释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回报以真实经营为准、不承诺固定回报；换股与上市为愿景。具体条款以律师定稿为准。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PART 05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今日投入未来值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297680"/>
            <a:ext cx="105156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你的一份，值多少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05 · 今日投入未来值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上市时 · 2000 元 / 2 万元 能值多少（换股愿景）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8" cy="215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123"/>
                <a:gridCol w="1873988"/>
                <a:gridCol w="2498651"/>
                <a:gridCol w="2373718"/>
                <a:gridCol w="2373718"/>
              </a:tblGrid>
              <a:tr h="539496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投资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门店持股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PE20 · 1682 亿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PE30 · 2523 亿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PE50 · 4205 亿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2000 元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 份 · 1%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16.8 万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25.2 万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42.0 万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 万元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 份 · 5%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84.1 万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126.2 万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210.3 万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 万元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 份 · 10%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168.2 万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252.3 万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420.5 万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换股愿景：市值÷1万店=每店对应上市价值(PE20≈1682万/店)按持股折算；前提=达成1万店+换股机制+持续投入+股权稀释；账面≠可变现、非承诺，属门店分红之外的股权增值线。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05 · 今日投入未来值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省级公司股权结构（遇见数昌·贵州）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200" cy="3858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2089150"/>
                <a:gridCol w="5073650"/>
              </a:tblGrid>
              <a:tr h="551252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股东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持股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出资/角色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5125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吴开国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30%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50 万 · 董事长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5125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陈转芬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30%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50 万 · 二股东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5125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市场（团队激励）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20%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团队股权池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5125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遇见醉美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10%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品牌/实业基座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5125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商学院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5%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复制/培训赋能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5125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明天创投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5%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资本方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省持市 60%、市持区县 35%；战略委员会统领双线三级。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A84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011680"/>
            <a:ext cx="10698480" cy="10972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38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先行先试，做万家灯火的第一批股东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3566160"/>
            <a:ext cx="10424160" cy="237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9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900" b="1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现在参与=拿 0-1 稀缺名额与最优扶持政策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9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900" b="1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短期贵州+广东，长期集团化多省、反哺安徽愿景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9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900" b="1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透明公示、账目可查、不做固定回报承诺——这是底线，也是长久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5806440"/>
            <a:ext cx="1069848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EEDDC8"/>
                </a:solidFill>
                <a:latin typeface="Microsoft YaHei"/>
                <a:ea typeface="Microsoft YaHei"/>
                <a:cs typeface="Microsoft YaHei"/>
              </a:rPr>
              <a:t>遇见空间 · 股东会材料·造梦版 V1.0 · 愿景测算非收益承诺 · 内部材料 · 川川 OPC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PART 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我们在做一件什么事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297680"/>
            <a:ext cx="105156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从一家店，到一万家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01 · 我们在做什么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一句话讲清这门生意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10607040" cy="420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是什么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社区家门口的健康生活方式店，40-60 女主人为核心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怎么赚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四层货盘 + 数字资产真利润，单店锁客 1000-2000 户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能多大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竖向做透贵州 88 区县，横向复制粤桂湘，最终全国 1 万家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为什么信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样板店已跑通单店模型，不是纸上概念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这不是又一家杂货店，是一个可复制、可上市的社区消费网络——现在是 0-1 的窗口期。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PART 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单店能赚多少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297680"/>
            <a:ext cx="105156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一块砖，先算清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02 · 单店能赚多少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单店利润测算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9" cy="215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163"/>
                <a:gridCol w="2827421"/>
                <a:gridCol w="4806615"/>
              </a:tblGrid>
              <a:tr h="539496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口径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单店年利润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说明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门店层（归 LP）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294 万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五版块合计，归 65 位 LP / 合伙人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主体层（归公司）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≈ 84 万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上交上市主体那一薄层（省级 100 店摊回）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锁客规模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1000-2000 户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社区家庭，私域可运营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做公司市值用 84 万这层，做门店分红用 294 万这层，两者不能混（数字来自测算表·假设待验证）。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02 · 单店能赚多少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单店利润来自哪几块（门店层占比）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731520" y="1920240"/>
          <a:ext cx="10607040" cy="306324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水机近 6 成挑大梁；本地生活推广+数据商合计 35.6% 是数字资产真利润（护城河、第二引擎）。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PART 03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能做多大 · 未来值多少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297680"/>
            <a:ext cx="105156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体量测算与市梦率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03 · 能做多大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从 1 到 10000 的复制节奏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10607040" cy="420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阶段一 · 起步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贵阳样板店跑通模型（1→20 家）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阶段二 · 省域跑通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贵州 100 家，省级公司目标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阶段三 · 省域铺满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九市州 88 区县加密（500 家）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阶段四 · 跨省复制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广东/广西/湖南（3000 家）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阶段五 · 全国上市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全国网络成型，冲刺 IPO（10000 家）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门店数与时间为复制模型的节奏示意，非日历承诺（详见作战地图与上市造梦测算）。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03 · 能做多大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体量测算 · 从 100 到 10000 家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8" cy="27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923"/>
                <a:gridCol w="1652953"/>
                <a:gridCol w="3030415"/>
                <a:gridCol w="3305907"/>
              </a:tblGrid>
              <a:tr h="544982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节点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门店数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生态成交额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上市主体年净利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省域跑通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100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107 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0.84 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省域铺满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500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535 亿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4.2 亿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跨省复制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3,000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3,208 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25.2 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全国网络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10,000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1.07 万亿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84.1 亿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口径分清：生态成交额≠上市主体营收≠净利；市值只看净利这一层。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