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/Relationships>
</file>

<file path=ppt/charts/_rels/chart1.xml.rels><?xml version='1.0' encoding='UTF-8' standalone='yes'?>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chart>
    <c:autoTitleDeleted val="0"/>
    <c:plotArea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占比 (%)</c:v>
                </c:pt>
              </c:strCache>
            </c:strRef>
          </c:tx>
          <c:spPr>
            <a:solidFill>
              <a:srgbClr val="C75B39"/>
            </a:solidFill>
          </c:spPr>
          <c:cat>
            <c:strRef>
              <c:f>Sheet1!$A$2:$A$6</c:f>
              <c:strCache>
                <c:ptCount val="5"/>
                <c:pt idx="0">
                  <c:v>门店水机 57.7%</c:v>
                </c:pt>
                <c:pt idx="1">
                  <c:v>本地生活推广 18.6%</c:v>
                </c:pt>
                <c:pt idx="2">
                  <c:v>数据商 17.0%</c:v>
                </c:pt>
                <c:pt idx="3">
                  <c:v>酒品 3.4%</c:v>
                </c:pt>
                <c:pt idx="4">
                  <c:v>袋装水 3.3%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57.7</c:v>
                </c:pt>
                <c:pt idx="1">
                  <c:v>18.6</c:v>
                </c:pt>
                <c:pt idx="2">
                  <c:v>17.0</c:v>
                </c:pt>
                <c:pt idx="3">
                  <c:v>3.4</c:v>
                </c:pt>
                <c:pt idx="4">
                  <c:v>3.3</c:v>
                </c:pt>
              </c:numCache>
            </c:numRef>
          </c:val>
        </c:ser>
        <c:dLbls>
          <c:numFmt formatCode="0.0&quot;%&quot;" sourceLinked="0"/>
          <c:txPr>
            <a:bodyPr/>
            <a:lstStyle/>
            <a:p>
              <a:pPr>
                <a:defRPr sz="1200" b="1">
                  <a:solidFill>
                    <a:srgbClr val="A84528"/>
                  </a:solidFill>
                  <a:latin typeface="Microsoft YaHei"/>
                </a:defRPr>
              </a:pPr>
            </a:p>
          </c:txPr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55"/>
        <c:axId val="-2068027336"/>
        <c:axId val="-2113994440"/>
      </c:barChart>
      <c:catAx>
        <c:axId val="-206802733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5A3A28"/>
                </a:solidFill>
                <a:latin typeface="Microsoft YaHei"/>
              </a:defRPr>
            </a:pPr>
          </a:p>
        </c:txPr>
        <c:crossAx val="-2113994440"/>
        <c:crosses val="autoZero"/>
        <c:auto val="1"/>
        <c:lblAlgn val="ctr"/>
        <c:lblOffset val="100"/>
        <c:noMultiLvlLbl val="0"/>
      </c:catAx>
      <c:valAx>
        <c:axId val="-2113994440"/>
        <c:scaling/>
        <c:delete/>
        <c:axPos val="b"/>
        <c:majorTickMark val="out"/>
        <c:minorTickMark val="none"/>
        <c:tickLblPos val="nextTo"/>
        <c:crossAx val="-2068027336"/>
        <c:crosses val="autoZero"/>
      </c:valAx>
    </c:plotArea>
    <c:dispBlanksAs val="gap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A845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2286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6400800"/>
            <a:ext cx="12191695" cy="457200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5" name="Picture 4" descr="logo-shish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502920"/>
            <a:ext cx="1371600" cy="137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520" y="2651760"/>
            <a:ext cx="1069848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5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遇见数昌（贵州）· 市场汇总 · 招商总案 · V1.0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" y="3108960"/>
            <a:ext cx="10698480" cy="146304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46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遇见空间 · 市场汇总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520" y="4754880"/>
            <a:ext cx="10515600" cy="9144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30000"/>
              </a:lnSpc>
              <a:spcAft>
                <a:spcPts val="600"/>
              </a:spcAft>
            </a:pPr>
            <a:r>
              <a:rPr sz="2000" b="0">
                <a:solidFill>
                  <a:srgbClr val="FAF3E7"/>
                </a:solidFill>
                <a:latin typeface="Microsoft YaHei"/>
                <a:ea typeface="Microsoft YaHei"/>
                <a:cs typeface="Microsoft YaHei"/>
              </a:rPr>
              <a:t>格局 → 门店 → 算账 → 参与 → 体量 → 执行 → 邀约，一套讲通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520" y="5806440"/>
            <a:ext cx="106984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EEDDC8"/>
                </a:solidFill>
                <a:latin typeface="Microsoft YaHei"/>
                <a:ea typeface="Microsoft YaHei"/>
                <a:cs typeface="Microsoft YaHei"/>
              </a:rPr>
              <a:t>招商 + 运营完整方案 · 内部材料 · 川川 OPC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第二幕 · 门店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门店样子 · 点灯墙与物料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731520" y="1920240"/>
            <a:ext cx="5257800" cy="411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8" name="Picture 7" descr="sp-06-lightw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" y="2113788"/>
            <a:ext cx="5029200" cy="335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" y="5623560"/>
            <a:ext cx="525780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sz="14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点灯墙 · 家人身份可视化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63640" y="1920240"/>
            <a:ext cx="5257800" cy="411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1" name="Picture 10" descr="vi2-06-app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368" y="2113788"/>
            <a:ext cx="5029200" cy="3352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63640" y="5623560"/>
            <a:ext cx="525780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sz="14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品牌物料 · 袋/杯/水/罐一整套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第二幕 · 门店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产品体系 · 引流品矩阵（蛋/奶/纸/水）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199" cy="272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047"/>
                <a:gridCol w="1896035"/>
                <a:gridCol w="6320117"/>
              </a:tblGrid>
              <a:tr h="544982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引流品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锚点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作用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🥚 鸡蛋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日锚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每天到店的钩子，会员日特价首选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🥛 牛奶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周锚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每周成箱囤，健康形象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🧻 纸品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周锚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消耗快、顺手带、提连带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4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💧 水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月锚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家庭订水 + 水机体验入口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引流品不赚钱，负责「让家庭每天/每周/每月有理由走进来」。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第二幕 · 门店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产品体系 · 四层货盘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199" cy="272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840"/>
                <a:gridCol w="4911634"/>
                <a:gridCol w="3683725"/>
              </a:tblGrid>
              <a:tr h="544982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货盘层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主要品类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角色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引流层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蛋/奶/纸/水、米面油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拉人进店（平价微利）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复购层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调味/冲调/日常食品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养复购、稳现金流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利润层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大健康 + 遇见醉美酱酒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核心毛利、C 位主推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4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信任层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水机/检测/便民非卖品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建立信任、促成大单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单店锁客 1000-2000 户；四层各司其职——缺引流会冷、缺利润会亏。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2103120"/>
            <a:ext cx="1463040" cy="109728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2286000"/>
            <a:ext cx="1005840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200" b="1">
                <a:solidFill>
                  <a:srgbClr val="F6D6AE"/>
                </a:solidFill>
                <a:latin typeface="Microsoft YaHei"/>
                <a:ea typeface="Microsoft YaHei"/>
                <a:cs typeface="Microsoft YaHei"/>
              </a:rPr>
              <a:t>第三幕 · 算账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834640"/>
            <a:ext cx="1051560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40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单店能赚多少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第三幕 · 算账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单店利润测算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199" cy="2157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0163"/>
                <a:gridCol w="2827421"/>
                <a:gridCol w="4806615"/>
              </a:tblGrid>
              <a:tr h="539496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口径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单店年利润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说明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3949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门店层（归 LP）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≈ 294 万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五版块合计，归 65 位 LP / 合伙人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3949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主体层（归公司）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≈ 84 万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上交上市主体那一薄层（省级 100 店摊回）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3949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锁客规模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1000-2000 户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社区家庭，私域可运营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两层利润别混：做门店招商用 294 万，做公司市值用 84 万（数字来自测算表·假设待验证）。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第三幕 · 算账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业务版块贡献占比 · 单店门店层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731520" y="1920240"/>
          <a:ext cx="10607040" cy="3063240"/>
        </p:xfrm>
        <a:graphic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水机近 6 成挑大梁；本地生活推广+数据商合计 35.6% 是数字资产真利润（第二引擎）。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第三幕 · 算账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钱怎么分 · 让利分配与三级分润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20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4500"/>
                <a:gridCol w="2984500"/>
                <a:gridCol w="4775200"/>
              </a:tblGrid>
              <a:tr h="548640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分配对象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比例 / 层级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说明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消费者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62%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让利大头直接回馈到家庭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链条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38%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顾问/渠道/商家/数据商/区级，小改与中改大改两套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区县级事业部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区县内商家 10%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38% 固定分配止于此层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市级 / 省级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靠业绩升级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不占固定比例，达标升级获运营权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公司股东分红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第二条钱线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省级主体股权分红（吴/陈各 30% 等）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两条钱线：一条是消费分润（38% 链条），一条是公司股东分红（省级股权）。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2103120"/>
            <a:ext cx="1463040" cy="109728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2286000"/>
            <a:ext cx="1005840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200" b="1">
                <a:solidFill>
                  <a:srgbClr val="F6D6AE"/>
                </a:solidFill>
                <a:latin typeface="Microsoft YaHei"/>
                <a:ea typeface="Microsoft YaHei"/>
                <a:cs typeface="Microsoft YaHei"/>
              </a:rPr>
              <a:t>第四幕 · 参与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834640"/>
            <a:ext cx="1051560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40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怎么投，投什么档位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第四幕 · 参与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样板店股权打法 ★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31520" y="1920240"/>
            <a:ext cx="5760720" cy="420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65 份 LP · 2000 元/份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每份=1% 分红权 + 权益包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双层 LP 结构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每层 50 人 + 1 GP，合规设计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点灯墙身份可视化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出资即点灯，家人身份看得见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股东=家人=社群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从消费者到经营者到股东，一条升级路</a:t>
            </a:r>
          </a:p>
        </p:txBody>
      </p:sp>
      <p:sp>
        <p:nvSpPr>
          <p:cNvPr id="8" name="Rectangle 7"/>
          <p:cNvSpPr/>
          <p:nvPr/>
        </p:nvSpPr>
        <p:spPr>
          <a:xfrm>
            <a:off x="6720840" y="1920240"/>
            <a:ext cx="4754880" cy="3566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9" name="Picture 8" descr="mt-01-c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280" y="2179320"/>
            <a:ext cx="4572000" cy="304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回报率高，对外务必谨慎——统一口径「透明公示、数据可查」，合规红线见质询报告。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第四幕 · 参与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投资档位 · 四档回报 ★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199" cy="272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9149"/>
                <a:gridCol w="3282950"/>
                <a:gridCol w="5372100"/>
              </a:tblGrid>
              <a:tr h="544982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档位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角色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回报（示意 · 待测算）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2000 元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单店 LP · 社区股东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案例年分红约 6 万 · 1% 分红权 + 权益包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 万元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多份 LP / 骨干股东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约 5 份权重 · 按份加权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20 万元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区县级事业部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区县分润 + 门店网络 · 区县内商家 10%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4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50 万元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省级投资方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省级股权分红 · 每省最多一个名额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回报为模型示意、非固定承诺；一切以透明公示、数据可查为底线。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2103120"/>
            <a:ext cx="1463040" cy="109728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2286000"/>
            <a:ext cx="1005840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200" b="1">
                <a:solidFill>
                  <a:srgbClr val="F6D6AE"/>
                </a:solidFill>
                <a:latin typeface="Microsoft YaHei"/>
                <a:ea typeface="Microsoft YaHei"/>
                <a:cs typeface="Microsoft YaHei"/>
              </a:rPr>
              <a:t>第一幕 · 格局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834640"/>
            <a:ext cx="1051560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40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为什么是我们，为什么是现在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第四幕 · 参与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名额与升级规则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77240" y="1965960"/>
            <a:ext cx="10607040" cy="420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市级一城一个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每个城市最多一个市级事业部，稀缺即价值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省级一省一个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每个省最多一个省级名额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0-1 阶段灵活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总部给扶持优惠、相对灵活给名额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成熟后按业绩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全国跑成熟后基本按业绩逐步升级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醉美集团现状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已握贵州省级名额（0-1 独立扶持政策）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新省级参与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投资进遇见数昌（贵州）智能科技，按条件股权稀释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升级路径：数改一家商业综合体，或完成 500 万让利销售，达标即升级。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第四幕 · 参与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怎么参与 · 不用先租店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77240" y="1965960"/>
            <a:ext cx="10607040" cy="420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先做三件事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本区县找点位、找供应链、找周围人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不用先租店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先做链接和 BD，跑通再落店，降风险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门店尺寸灵活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60-100㎡ 基础版 + 200-300㎡ 升级版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因城施策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大城市开小店密网络、小城市开大店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参与门槛低、启动轻——先把人和货的链接建起来，是最稳的第一步。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2103120"/>
            <a:ext cx="1463040" cy="109728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2286000"/>
            <a:ext cx="1005840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200" b="1">
                <a:solidFill>
                  <a:srgbClr val="F6D6AE"/>
                </a:solidFill>
                <a:latin typeface="Microsoft YaHei"/>
                <a:ea typeface="Microsoft YaHei"/>
                <a:cs typeface="Microsoft YaHei"/>
              </a:rPr>
              <a:t>第五幕 · 体量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834640"/>
            <a:ext cx="1051560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40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能做多大，未来值多少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第五幕 · 体量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省级作战地图 · 贵州放大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731520" y="1874519"/>
            <a:ext cx="10744200" cy="39776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8" name="Picture 7" descr="map_gz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993392"/>
            <a:ext cx="4206240" cy="37490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" y="5943600"/>
            <a:ext cx="1074420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sz="15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贵阳大本营 → 遵义第二城 → 九市州 88 区县铺满（真实地理边界）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第五幕 · 体量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横向扩张 · 粤桂湘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731520" y="1874519"/>
            <a:ext cx="10744200" cy="39776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8" name="Picture 7" descr="map_c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475" y="1993392"/>
            <a:ext cx="5654289" cy="37490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" y="5943600"/>
            <a:ext cx="1074420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sz="15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贵州做透后，以省级模型为模板横向复制到广东 / 广西 / 湖南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第五幕 · 体量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体量测算 · 从 100 到 10000 家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198" cy="272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4923"/>
                <a:gridCol w="1652953"/>
                <a:gridCol w="3030415"/>
                <a:gridCol w="3305907"/>
              </a:tblGrid>
              <a:tr h="544982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节点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门店数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生态成交额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上市主体年净利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省域跑通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100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107 亿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0.84 亿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省域铺满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500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535 亿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4.2 亿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跨省复制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3,000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3,208 亿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25.2 亿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4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全国网络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10,000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1.07 万亿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84.1 亿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口径分清：生态成交额≠上市主体营收≠净利；门店数/时间为节奏示意。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第五幕 · 体量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上市造梦 · 市值愿景（1 万家时）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200" cy="2157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2950"/>
                <a:gridCol w="3581400"/>
                <a:gridCol w="3879850"/>
              </a:tblGrid>
              <a:tr h="539496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市盈率情景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估值倍数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上市主体市值愿景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3949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保守 · PE 20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84.1 亿 × 20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1,682 亿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3949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中性 · PE 30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84.1 亿 × 30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2,523 亿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3949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乐观 · PE 50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84.1 亿 × 50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4,205 亿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愿景估值、非收益承诺；需假设全部达成+持续投入+股权稀释，合规红线见质询报告。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第五幕 · 体量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上市时 · 2000 元 / 2 万元 能值多少（换股愿景）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198" cy="2157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123"/>
                <a:gridCol w="1873988"/>
                <a:gridCol w="2498651"/>
                <a:gridCol w="2373718"/>
                <a:gridCol w="2373718"/>
              </a:tblGrid>
              <a:tr h="539496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投资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门店持股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PE20 · 1682 亿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PE30 · 2523 亿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PE50 · 4205 亿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3949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2000 元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 份 · 1%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≈ 16.8 万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≈ 25.2 万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≈ 42.0 万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3949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 万元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5 份 · 5%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≈ 84.1 万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≈ 126.2 万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≈ 210.3 万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3949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2 万元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10 份 · 10%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≈ 168.2 万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≈ 252.3 万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≈ 420.5 万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换股愿景：市值÷1万店=每店对应上市价值(PE20≈1682万/店)，按门店持股等比例折算。前提=达成1万店+门店换股机制+持续投入+股权稀释；账面≠可变现、非承诺；此为门店分红(年约6万)之外的股权增值线。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2103120"/>
            <a:ext cx="1463040" cy="109728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2286000"/>
            <a:ext cx="1005840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200" b="1">
                <a:solidFill>
                  <a:srgbClr val="F6D6AE"/>
                </a:solidFill>
                <a:latin typeface="Microsoft YaHei"/>
                <a:ea typeface="Microsoft YaHei"/>
                <a:cs typeface="Microsoft YaHei"/>
              </a:rPr>
              <a:t>第六幕 · 执行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834640"/>
            <a:ext cx="1051560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40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我们怎么把它跑起来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第六幕 · 执行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门店运营 · 八大体系一览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200" cy="4992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4500"/>
                <a:gridCol w="7759700"/>
              </a:tblGrid>
              <a:tr h="554736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体系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一句话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5473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① 全案 VI 落地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门头/店内/货架/衍生品/员工形象统一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5473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② 产品体系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引流品矩阵 + 四层货盘 + 全品类清单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5473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③ 供应链体系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远方好物集采、每日选品会、进销存、一码一让利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5473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④ 定价体系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日常让利 6-8%、会员日盈亏平衡甚至负利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5473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⑤ 运营体系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员工工资、每日任务 SOP、开业 30 天动作表、点灯仪式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5473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⑥ 私域体系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锁客 500-1000 → 私域群 → 归集省级 → 转线上商城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5473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⑦ 5A 客户管理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消费者→经营者→区域经营者→总部股东 升级漏斗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54736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⑧ 水机体验营销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2 万体验式、先试后付、AI 水质检测、9.9→水机转化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八大体系=一套可照搬的运营手册，新店照着开、可复制、可考核（详见门店运营 PPT）。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第一幕 · 格局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为什么是现在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77240" y="1965960"/>
            <a:ext cx="10607040" cy="420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社区团购退潮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补贴模式退场，留下真实需求与空白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银发万亿市场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40-60 岁女性家庭消费主理人，健康刚需放量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实体已被验证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样板店跑通单店模型，不是纸上概念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倒过来打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教育成本高的品类，用信任+体验反向切入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风口（社区+银发）× 人群（女主人）× 已验证（样板店）——三者同时到位的窗口期。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第六幕 · 执行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水机体验营销 · 利润支柱打法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77240" y="1965960"/>
            <a:ext cx="10607040" cy="420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2 万体验式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高端水机以体验切入，降低决策门槛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先试后付 / 给通证 / 不满意退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三重保障，让顾客敢试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AI 水质检测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现场检测出对比，用事实说话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9.9 → 买水机转化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低价体验引流，再转水机大单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水机贡献单店近 6 成利润——这套体验打法是门店盈亏的决定项，店长必须练熟。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第六幕 · 执行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5A 客户升级 + 私域承接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198" cy="272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029"/>
                <a:gridCol w="2844052"/>
                <a:gridCol w="6320117"/>
              </a:tblGrid>
              <a:tr h="544982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层级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身份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运营重点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A1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消费者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到店体验、家人卡转化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A2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经营者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团长/推广、带人带货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A3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区域经营者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区县组织、门店网络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4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A4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总部股东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股权绑定、长期共富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门店是流量入口、私域是蓄水池、线上商城是放大器——三级承接，每个家人都有往上走的路。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2103120"/>
            <a:ext cx="1463040" cy="109728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2286000"/>
            <a:ext cx="1005840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200" b="1">
                <a:solidFill>
                  <a:srgbClr val="F6D6AE"/>
                </a:solidFill>
                <a:latin typeface="Microsoft YaHei"/>
                <a:ea typeface="Microsoft YaHei"/>
                <a:cs typeface="Microsoft YaHei"/>
              </a:rPr>
              <a:t>第七幕 · 邀约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834640"/>
            <a:ext cx="1051560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40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底线与邀请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第七幕 · 邀约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合规与透明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77240" y="1965960"/>
            <a:ext cx="10607040" cy="420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每店一节点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独立核算，责任清晰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律师 + 财务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法务风控与账务双保险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账目公开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数据可查、透明公示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8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8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资金专款专用</a:t>
            </a:r>
            <a:r>
              <a:rPr sz="16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出资安全、用途可追溯</a:t>
            </a:r>
          </a:p>
        </p:txBody>
      </p:sp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不做固定回报承诺；一切以「透明、合规、可查」为底线（见质询报告合规红线）。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A845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6400800"/>
            <a:ext cx="12191695" cy="457200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2011680"/>
            <a:ext cx="10698480" cy="10972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38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先行先试，做万家灯火的第一批点灯人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2960" y="3566160"/>
            <a:ext cx="10424160" cy="2377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9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900" b="1">
                <a:solidFill>
                  <a:srgbClr val="FAF3E7"/>
                </a:solidFill>
                <a:latin typeface="Microsoft YaHei"/>
                <a:ea typeface="Microsoft YaHei"/>
                <a:cs typeface="Microsoft YaHei"/>
              </a:rPr>
              <a:t>短期贵州 + 广东，长期集团化多省、反哺安徽愿景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9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900" b="1">
                <a:solidFill>
                  <a:srgbClr val="FAF3E7"/>
                </a:solidFill>
                <a:latin typeface="Microsoft YaHei"/>
                <a:ea typeface="Microsoft YaHei"/>
                <a:cs typeface="Microsoft YaHei"/>
              </a:rPr>
              <a:t>现在参与=拿省市级稀缺名额、拿最优 0-1 扶持政策</a:t>
            </a:r>
          </a:p>
          <a:p>
            <a:pPr>
              <a:lnSpc>
                <a:spcPct val="120000"/>
              </a:lnSpc>
              <a:spcAft>
                <a:spcPts val="1300"/>
              </a:spcAft>
            </a:pPr>
            <a:r>
              <a:rPr sz="19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900" b="1">
                <a:solidFill>
                  <a:srgbClr val="FAF3E7"/>
                </a:solidFill>
                <a:latin typeface="Microsoft YaHei"/>
                <a:ea typeface="Microsoft YaHei"/>
                <a:cs typeface="Microsoft YaHei"/>
              </a:rPr>
              <a:t>一套完整闭环：格局→门店→算账→参与→体量→执行→邀约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5806440"/>
            <a:ext cx="1069848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EEDDC8"/>
                </a:solidFill>
                <a:latin typeface="Microsoft YaHei"/>
                <a:ea typeface="Microsoft YaHei"/>
                <a:cs typeface="Microsoft YaHei"/>
              </a:rPr>
              <a:t>遇见空间 · 市场汇总 · 招商总案 V1.0 · 内部材料 · 川川 OPC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第一幕 · 格局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我们是谁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31520" y="1920240"/>
            <a:ext cx="5760720" cy="420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醉美酒业·实业基座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自有品牌、供应链与资金实力打底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数昌·数字底座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数字消费体验中心与本地生活数改能力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商学院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持续培训与复制能力，输出可落地 SOP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AI 运营 + 供应链赋能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远方好物集采、AI 水质检测、智能运营</a:t>
            </a:r>
          </a:p>
        </p:txBody>
      </p:sp>
      <p:sp>
        <p:nvSpPr>
          <p:cNvPr id="8" name="Rectangle 7"/>
          <p:cNvSpPr/>
          <p:nvPr/>
        </p:nvSpPr>
        <p:spPr>
          <a:xfrm>
            <a:off x="6720840" y="1920240"/>
            <a:ext cx="4754880" cy="3566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9" name="Picture 8" descr="storefront-shish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280" y="2179320"/>
            <a:ext cx="4572000" cy="304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不是单打独斗的门店，是「实业+数字+组织」三位一体的平台生意。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第一幕 · 格局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顶层股权架构 · 双线三级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198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3837"/>
                <a:gridCol w="2903837"/>
                <a:gridCol w="4936524"/>
              </a:tblGrid>
              <a:tr h="548640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主体 / 层级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关系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说明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战略委员会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统领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顶层治理，统筹双线三级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省级公司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持市级 60%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遇见数昌（贵州）智能科技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市级公司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持区县级 35%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每城市最多一个名额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区县级事业部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落地组织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区县内商家分润、门店网络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双线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实业线 + 数字线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遇见空间系 + 遇见数昌系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省持市 60%、市持区县 35%；市级一城一个、省级一省一个，名额稀缺即价值。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第一幕 · 格局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S2B2b2C 分销架构 · 四层主体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31520" y="1965960"/>
          <a:ext cx="10744198" cy="272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574"/>
                <a:gridCol w="3432174"/>
                <a:gridCol w="6267450"/>
              </a:tblGrid>
              <a:tr h="544982"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层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角色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300" b="1">
                          <a:solidFill>
                            <a:srgbClr val="FAF3E7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在贵州的落地</a:t>
                      </a:r>
                    </a:p>
                  </a:txBody>
                  <a:tcPr marL="109728" marT="45720" marB="45720">
                    <a:solidFill>
                      <a:srgbClr val="C75B39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S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数昌总部·底座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数字消费体验中心、本地生活数改能力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B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省市区三级公司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遇见空间/遇见数昌，开店组织督导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  <a:tr h="544982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b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门店+LP+团长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社区触点，锁客与服务</a:t>
                      </a:r>
                    </a:p>
                  </a:txBody>
                  <a:tcPr marL="109728" marT="36576" marB="36576">
                    <a:solidFill>
                      <a:srgbClr val="FFFFFF"/>
                    </a:solidFill>
                  </a:tcPr>
                </a:tc>
              </a:tr>
              <a:tr h="544984">
                <a:tc>
                  <a:txBody>
                    <a:bodyPr/>
                    <a:lstStyle/>
                    <a:p>
                      <a:r>
                        <a:rPr sz="1250" b="1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C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社区家庭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sz="1250" b="0">
                          <a:solidFill>
                            <a:srgbClr val="5A3A28"/>
                          </a:solidFill>
                          <a:latin typeface="Microsoft YaHei"/>
                          <a:ea typeface="Microsoft YaHei"/>
                          <a:cs typeface="Microsoft YaHei"/>
                        </a:rPr>
                        <a:t>消费者，40-60 女主人为核心</a:t>
                      </a:r>
                    </a:p>
                  </a:txBody>
                  <a:tcPr marL="109728" marT="36576" marB="36576">
                    <a:solidFill>
                      <a:srgbClr val="F5EDDF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商家让利 62% 归消费者、38% 归链条；小改与中改/大改两套分配规则。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31520" y="2103120"/>
            <a:ext cx="1463040" cy="109728"/>
          </a:xfrm>
          <a:prstGeom prst="rect">
            <a:avLst/>
          </a:prstGeom>
          <a:solidFill>
            <a:srgbClr val="D9A9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731520" y="2286000"/>
            <a:ext cx="1005840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200" b="1">
                <a:solidFill>
                  <a:srgbClr val="F6D6AE"/>
                </a:solidFill>
                <a:latin typeface="Microsoft YaHei"/>
                <a:ea typeface="Microsoft YaHei"/>
                <a:cs typeface="Microsoft YaHei"/>
              </a:rPr>
              <a:t>第二幕 · 门店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2834640"/>
            <a:ext cx="10515600" cy="12801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sz="4000" b="1">
                <a:solidFill>
                  <a:srgbClr val="FFFFFF"/>
                </a:solidFill>
                <a:latin typeface="Microsoft YaHei"/>
                <a:ea typeface="Microsoft YaHei"/>
                <a:cs typeface="Microsoft YaHei"/>
              </a:rPr>
              <a:t>这是一门什么生意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第二幕 · 门店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门店是什么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TextBox 6"/>
          <p:cNvSpPr txBox="1"/>
          <p:nvPr/>
        </p:nvSpPr>
        <p:spPr>
          <a:xfrm>
            <a:off x="731520" y="1920240"/>
            <a:ext cx="5760720" cy="420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社区最后一公里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开在家门口，步行可达的邻里好店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亲民且高端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不做杂货店——好物精选、体验为先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一杯水待客的社区客厅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进来能坐、能聊、能被照顾</a:t>
            </a:r>
          </a:p>
          <a:p>
            <a:pPr>
              <a:lnSpc>
                <a:spcPct val="120000"/>
              </a:lnSpc>
              <a:spcAft>
                <a:spcPts val="1100"/>
              </a:spcAft>
            </a:pPr>
            <a:r>
              <a:rPr sz="1600" b="1">
                <a:solidFill>
                  <a:srgbClr val="C75B39"/>
                </a:solidFill>
                <a:latin typeface="Microsoft YaHei"/>
                <a:ea typeface="Microsoft YaHei"/>
                <a:cs typeface="Microsoft YaHei"/>
              </a:rPr>
              <a:t>●  </a:t>
            </a:r>
            <a:r>
              <a:rPr sz="1600" b="1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面向 40-60 岁女主人</a:t>
            </a:r>
            <a:r>
              <a:rPr sz="1400" b="0">
                <a:solidFill>
                  <a:srgbClr val="8A7463"/>
                </a:solidFill>
                <a:latin typeface="Microsoft YaHei"/>
                <a:ea typeface="Microsoft YaHei"/>
                <a:cs typeface="Microsoft YaHei"/>
              </a:rPr>
              <a:t>  主打「回家的感觉」，家人文化贯穿</a:t>
            </a:r>
          </a:p>
        </p:txBody>
      </p:sp>
      <p:sp>
        <p:nvSpPr>
          <p:cNvPr id="8" name="Rectangle 7"/>
          <p:cNvSpPr/>
          <p:nvPr/>
        </p:nvSpPr>
        <p:spPr>
          <a:xfrm>
            <a:off x="6720840" y="1920240"/>
            <a:ext cx="4754880" cy="35661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9" name="Picture 8" descr="sp-02-w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280" y="2179320"/>
            <a:ext cx="4572000" cy="304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1520" y="5943600"/>
            <a:ext cx="10744200" cy="566928"/>
          </a:xfrm>
          <a:prstGeom prst="rect">
            <a:avLst/>
          </a:prstGeom>
          <a:solidFill>
            <a:srgbClr val="F5ED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914400" y="5989320"/>
            <a:ext cx="10424160" cy="4572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提示： </a:t>
            </a: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0">
                <a:solidFill>
                  <a:srgbClr val="5A3A28"/>
                </a:solidFill>
                <a:latin typeface="Microsoft YaHei"/>
                <a:ea typeface="Microsoft YaHei"/>
                <a:cs typeface="Microsoft YaHei"/>
              </a:rPr>
              <a:t>不是又一家便利店，是社区里「有温度、可信任」的家门口空间。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3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56032" cy="6858000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TextBox 3"/>
          <p:cNvSpPr txBox="1"/>
          <p:nvPr/>
        </p:nvSpPr>
        <p:spPr>
          <a:xfrm>
            <a:off x="685800" y="457200"/>
            <a:ext cx="10789920" cy="3657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1300" b="1">
                <a:solidFill>
                  <a:srgbClr val="D9A94A"/>
                </a:solidFill>
                <a:latin typeface="Microsoft YaHei"/>
                <a:ea typeface="Microsoft YaHei"/>
                <a:cs typeface="Microsoft YaHei"/>
              </a:rPr>
              <a:t>第二幕 · 门店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368" y="777240"/>
            <a:ext cx="10881360" cy="8229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sz="27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门店样子 · 门头实景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" y="1572768"/>
            <a:ext cx="1371600" cy="54864"/>
          </a:xfrm>
          <a:prstGeom prst="rect">
            <a:avLst/>
          </a:prstGeom>
          <a:solidFill>
            <a:srgbClr val="C75B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ectangle 6"/>
          <p:cNvSpPr/>
          <p:nvPr/>
        </p:nvSpPr>
        <p:spPr>
          <a:xfrm>
            <a:off x="731520" y="1874519"/>
            <a:ext cx="10744200" cy="39776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8" name="Picture 7" descr="storefront-shish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39" y="1993392"/>
            <a:ext cx="5623559" cy="37490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" y="5943600"/>
            <a:ext cx="10744200" cy="45720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sz="1500" b="1">
                <a:solidFill>
                  <a:srgbClr val="A84528"/>
                </a:solidFill>
                <a:latin typeface="Microsoft YaHei"/>
                <a:ea typeface="Microsoft YaHei"/>
                <a:cs typeface="Microsoft YaHei"/>
              </a:rPr>
              <a:t>柿柿红「万家灯火」门头 · 拱门+暖光+落地灯笼，沿街就有回家的温度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