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2286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ogo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0292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2651760"/>
            <a:ext cx="106984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遇见数昌（贵州）· 顶层设计招商 · V1.0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108960"/>
            <a:ext cx="1069848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遇见空间 · 顶层招商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75488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sz="20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万家灯火 · 从一家店，到 88 区县，到全国一万家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对大投资人 / 省市级 · 内部招商材料 · 川川 OPC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横向扩张 · 粤桂湘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31520" y="1874519"/>
            <a:ext cx="10744200" cy="39776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map_c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75" y="1993392"/>
            <a:ext cx="5654289" cy="3749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" y="5943600"/>
            <a:ext cx="10744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贵州做透后，以省级模型为模板横向复制到广东 / 广西 / 湖南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体量测算 · 从 100 到 10000 家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923"/>
                <a:gridCol w="1652953"/>
                <a:gridCol w="3030415"/>
                <a:gridCol w="3305907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节点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生态成交额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上市主体年净利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省域跑通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107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0.84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省域铺满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535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4.2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跨省复制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3,000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3,208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25.2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全国网络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10,000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1.07 万亿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口径分清：生态成交额≠上市主体营收≠净利；门店数/时间为节奏示意（详见上市造梦）。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上市造梦 · 市梦率（1 万家时）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950"/>
                <a:gridCol w="3581400"/>
                <a:gridCol w="3879850"/>
              </a:tblGrid>
              <a:tr h="539496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市盈率情景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估值倍数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上市主体市值愿景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保守 · PE 20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20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1,682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中性 · PE 30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30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2,523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乐观 · PE 50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50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4,205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愿景估值，非收益承诺；需假设全部达成+持续投入+股权稀释，合规红线见质询报告。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知识产权与投资保护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跨区域投资关系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省市区三级股权清晰，投资边界明确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定制方案不外流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招商方案与数改能力属核心资产，签约保护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数据归属分期谈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数据确权与归属分阶段协商，先跑市场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专款专用 + 每店一节点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资金独立核算，账目可查、透明公示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给大投资人的定心丸：治理清晰、资产受保护、资金可追溯。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邀约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做万家灯火的第一批合伙人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011680"/>
            <a:ext cx="1069848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先行先试：短期贵州+广东，长期反哺安徽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3566160"/>
            <a:ext cx="1042416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现在参与=拿省市级稀缺名额（市级一城一个、省级一省一个）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0-1 阶段最优扶持政策，成熟后按业绩逐步升级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配套：分销架构、作战地图、上市造梦测算、BD 体系一整套支撑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遇见空间 · 顶层招商 V1.0 · 内部材料 · 川川 OPC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为什么是现在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风口、人群、验证，三者同时到位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01 · 为什么是现在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为什么是现在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社区团购退潮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补贴烧钱模式退场，社区留下真实需求与空白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银发万亿市场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40-60 岁女性家庭消费主理人，健康刚需持续放量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实体已被验证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样板店跑通单店模型，不是纸上概念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倒过来打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教育成本高的品类，用信任+体验反向切入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风口（社区+银发）× 人群（女主人）× 已验证（样板店）——三者同时到位的窗口期。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我们是谁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实业基座 + 数字底座 + 组织赋能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我们是谁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我们是谁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1920240"/>
            <a:ext cx="576072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醉美酒业·实业基座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自有品牌、供应链与资金实力打底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数昌·数字底座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数字消费体验中心与本地生活数改能力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商学院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持续培训与复制能力，输出可落地 SOP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AI 运营 + 供应链赋能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远方好物集采、AI 水质检测、智能运营</a:t>
            </a:r>
          </a:p>
        </p:txBody>
      </p:sp>
      <p:sp>
        <p:nvSpPr>
          <p:cNvPr id="8" name="Rectangle 7"/>
          <p:cNvSpPr/>
          <p:nvPr/>
        </p:nvSpPr>
        <p:spPr>
          <a:xfrm>
            <a:off x="6720840" y="1920240"/>
            <a:ext cx="475488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storefront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2179320"/>
            <a:ext cx="4572000" cy="304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不是单打独斗的门店，是「实业+数字+组织」三位一体的平台生意。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我们是谁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顶层股权架构 · 双线三级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837"/>
                <a:gridCol w="2903837"/>
                <a:gridCol w="4936524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主体 / 层级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关系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战略委员会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统领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顶层治理，统筹双线三级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省级公司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持市级 60%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遇见数昌（贵州）智能科技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市级公司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持区县级 35%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每城市最多一个名额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区县级事业部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落地组织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区县内商家分润、门店网络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双线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实业线 + 数字线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遇见空间系 + 遇见数昌系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省持市 60%、市持区县 35%；市级一城一个、省级一省一个，名额稀缺即价值。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我们是谁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S2B2b2C 分销架构 · 四层主体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74"/>
                <a:gridCol w="3432174"/>
                <a:gridCol w="6267450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层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角色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在贵州的落地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S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数昌总部·底座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数字消费体验中心、本地生活数改能力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省市区三级公司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遇见空间/遇见数昌，开店组织督导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门店+LP+团长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社区触点，锁客与服务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社区家庭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消费者，40-60 女主人为核心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商家让利 62% 归消费者、38% 归链条；小改与中改/大改两套分配规则，详见分销架构。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能做多大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竖向做透贵州，横向复制粤桂湘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省级作战地图 · 贵州放大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31520" y="1874519"/>
            <a:ext cx="10744200" cy="39776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map_g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993392"/>
            <a:ext cx="4206240" cy="3749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" y="5943600"/>
            <a:ext cx="10744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贵阳大本营 → 遵义第二城 → 九市州 88 区县铺满（真实地理边界）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