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</p:sldIdLst>
  <p:sldSz cx="12191695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9" Type="http://schemas.openxmlformats.org/officeDocument/2006/relationships/slide" Target="slides/slide3.xml"/><Relationship Id="rId10" Type="http://schemas.openxmlformats.org/officeDocument/2006/relationships/slide" Target="slides/slide4.xml"/><Relationship Id="rId11" Type="http://schemas.openxmlformats.org/officeDocument/2006/relationships/slide" Target="slides/slide5.xml"/><Relationship Id="rId12" Type="http://schemas.openxmlformats.org/officeDocument/2006/relationships/slide" Target="slides/slide6.xml"/><Relationship Id="rId13" Type="http://schemas.openxmlformats.org/officeDocument/2006/relationships/slide" Target="slides/slide7.xml"/><Relationship Id="rId14" Type="http://schemas.openxmlformats.org/officeDocument/2006/relationships/slide" Target="slides/slide8.xml"/><Relationship Id="rId15" Type="http://schemas.openxmlformats.org/officeDocument/2006/relationships/slide" Target="slides/slide9.xml"/><Relationship Id="rId16" Type="http://schemas.openxmlformats.org/officeDocument/2006/relationships/slide" Target="slides/slide10.xml"/><Relationship Id="rId17" Type="http://schemas.openxmlformats.org/officeDocument/2006/relationships/slide" Target="slides/slide11.xml"/><Relationship Id="rId18" Type="http://schemas.openxmlformats.org/officeDocument/2006/relationships/slide" Target="slides/slide12.xml"/><Relationship Id="rId19" Type="http://schemas.openxmlformats.org/officeDocument/2006/relationships/slide" Target="slides/slide13.xml"/><Relationship Id="rId20" Type="http://schemas.openxmlformats.org/officeDocument/2006/relationships/slide" Target="slides/slide14.xml"/><Relationship Id="rId21" Type="http://schemas.openxmlformats.org/officeDocument/2006/relationships/slide" Target="slides/slide15.xml"/><Relationship Id="rId22" Type="http://schemas.openxmlformats.org/officeDocument/2006/relationships/slide" Target="slides/slide16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Rectangl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A8452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12191695" cy="2286000"/>
          </a:xfrm>
          <a:prstGeom prst="rect">
            <a:avLst/>
          </a:prstGeom>
          <a:solidFill>
            <a:srgbClr val="C75B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Rectangle 3"/>
          <p:cNvSpPr/>
          <p:nvPr/>
        </p:nvSpPr>
        <p:spPr>
          <a:xfrm>
            <a:off x="0" y="6400800"/>
            <a:ext cx="12191695" cy="457200"/>
          </a:xfrm>
          <a:prstGeom prst="rect">
            <a:avLst/>
          </a:prstGeom>
          <a:solidFill>
            <a:srgbClr val="D9A94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pic>
        <p:nvPicPr>
          <p:cNvPr id="5" name="Picture 4" descr="logo-shish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080" y="502920"/>
            <a:ext cx="1371600" cy="1371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31520" y="2651760"/>
            <a:ext cx="10698480" cy="45720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l">
              <a:lnSpc>
                <a:spcPct val="115000"/>
              </a:lnSpc>
              <a:spcAft>
                <a:spcPts val="600"/>
              </a:spcAft>
            </a:pPr>
            <a:r>
              <a:rPr sz="1500" b="1">
                <a:solidFill>
                  <a:srgbClr val="D9A94A"/>
                </a:solidFill>
                <a:latin typeface="Microsoft YaHei"/>
                <a:ea typeface="Microsoft YaHei"/>
                <a:cs typeface="Microsoft YaHei"/>
              </a:rPr>
              <a:t>遇见数昌（贵州）· 落地招商材料 · V1.0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31520" y="3108960"/>
            <a:ext cx="10698480" cy="146304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l">
              <a:lnSpc>
                <a:spcPct val="110000"/>
              </a:lnSpc>
              <a:spcAft>
                <a:spcPts val="600"/>
              </a:spcAft>
            </a:pPr>
            <a:r>
              <a:rPr sz="4600" b="1">
                <a:solidFill>
                  <a:srgbClr val="FFFFFF"/>
                </a:solidFill>
                <a:latin typeface="Microsoft YaHei"/>
                <a:ea typeface="Microsoft YaHei"/>
                <a:cs typeface="Microsoft YaHei"/>
              </a:rPr>
              <a:t>遇见空间 · 落地招商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31520" y="4754880"/>
            <a:ext cx="10515600" cy="91440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l">
              <a:lnSpc>
                <a:spcPct val="130000"/>
              </a:lnSpc>
              <a:spcAft>
                <a:spcPts val="600"/>
              </a:spcAft>
            </a:pPr>
            <a:r>
              <a:rPr sz="2000" b="0">
                <a:solidFill>
                  <a:srgbClr val="FAF3E7"/>
                </a:solidFill>
                <a:latin typeface="Microsoft YaHei"/>
                <a:ea typeface="Microsoft YaHei"/>
                <a:cs typeface="Microsoft YaHei"/>
              </a:rPr>
              <a:t>万家灯火 · 一家社区店，一份家人的生意（门店 + 线上商城）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31520" y="5806440"/>
            <a:ext cx="10698480" cy="36576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l">
              <a:lnSpc>
                <a:spcPct val="115000"/>
              </a:lnSpc>
              <a:spcAft>
                <a:spcPts val="600"/>
              </a:spcAft>
            </a:pPr>
            <a:r>
              <a:rPr sz="1300" b="0">
                <a:solidFill>
                  <a:srgbClr val="EEDDC8"/>
                </a:solidFill>
                <a:latin typeface="Microsoft YaHei"/>
                <a:ea typeface="Microsoft YaHei"/>
                <a:cs typeface="Microsoft YaHei"/>
              </a:rPr>
              <a:t>内部招商材料 · 仅供意向合伙人沟通使用 · 川川 OPC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Rectangl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AF3E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256032" cy="6858000"/>
          </a:xfrm>
          <a:prstGeom prst="rect">
            <a:avLst/>
          </a:prstGeom>
          <a:solidFill>
            <a:srgbClr val="C75B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TextBox 3"/>
          <p:cNvSpPr txBox="1"/>
          <p:nvPr/>
        </p:nvSpPr>
        <p:spPr>
          <a:xfrm>
            <a:off x="685800" y="457200"/>
            <a:ext cx="10789920" cy="36576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l">
              <a:lnSpc>
                <a:spcPct val="115000"/>
              </a:lnSpc>
              <a:spcAft>
                <a:spcPts val="600"/>
              </a:spcAft>
            </a:pPr>
            <a:r>
              <a:rPr sz="1300" b="1">
                <a:solidFill>
                  <a:srgbClr val="D9A94A"/>
                </a:solidFill>
                <a:latin typeface="Microsoft YaHei"/>
                <a:ea typeface="Microsoft YaHei"/>
                <a:cs typeface="Microsoft YaHei"/>
              </a:rPr>
              <a:t>PART 03 · 股权打法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58368" y="777240"/>
            <a:ext cx="10881360" cy="82296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l">
              <a:lnSpc>
                <a:spcPct val="115000"/>
              </a:lnSpc>
              <a:spcAft>
                <a:spcPts val="600"/>
              </a:spcAft>
            </a:pPr>
            <a:r>
              <a:rPr sz="2700" b="1">
                <a:solidFill>
                  <a:srgbClr val="A84528"/>
                </a:solidFill>
                <a:latin typeface="Microsoft YaHei"/>
                <a:ea typeface="Microsoft YaHei"/>
                <a:cs typeface="Microsoft YaHei"/>
              </a:rPr>
              <a:t>样板店股权打法 ★</a:t>
            </a:r>
          </a:p>
        </p:txBody>
      </p:sp>
      <p:sp>
        <p:nvSpPr>
          <p:cNvPr id="6" name="Rectangle 5"/>
          <p:cNvSpPr/>
          <p:nvPr/>
        </p:nvSpPr>
        <p:spPr>
          <a:xfrm>
            <a:off x="731520" y="1572768"/>
            <a:ext cx="1371600" cy="54864"/>
          </a:xfrm>
          <a:prstGeom prst="rect">
            <a:avLst/>
          </a:prstGeom>
          <a:solidFill>
            <a:srgbClr val="C75B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TextBox 6"/>
          <p:cNvSpPr txBox="1"/>
          <p:nvPr/>
        </p:nvSpPr>
        <p:spPr>
          <a:xfrm>
            <a:off x="731520" y="1920240"/>
            <a:ext cx="5760720" cy="42062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1100"/>
              </a:spcAft>
            </a:pPr>
            <a:r>
              <a:rPr sz="1600" b="1">
                <a:solidFill>
                  <a:srgbClr val="C75B39"/>
                </a:solidFill>
                <a:latin typeface="Microsoft YaHei"/>
                <a:ea typeface="Microsoft YaHei"/>
                <a:cs typeface="Microsoft YaHei"/>
              </a:rPr>
              <a:t>●  </a:t>
            </a:r>
            <a:r>
              <a:rPr sz="1600" b="1">
                <a:solidFill>
                  <a:srgbClr val="5A3A28"/>
                </a:solidFill>
                <a:latin typeface="Microsoft YaHei"/>
                <a:ea typeface="Microsoft YaHei"/>
                <a:cs typeface="Microsoft YaHei"/>
              </a:rPr>
              <a:t>65 份 LP · 2000 元/份</a:t>
            </a:r>
            <a:r>
              <a:rPr sz="1400" b="0">
                <a:solidFill>
                  <a:srgbClr val="8A7463"/>
                </a:solidFill>
                <a:latin typeface="Microsoft YaHei"/>
                <a:ea typeface="Microsoft YaHei"/>
                <a:cs typeface="Microsoft YaHei"/>
              </a:rPr>
              <a:t>  每份=1% 分红权 + 权益包</a:t>
            </a:r>
          </a:p>
          <a:p>
            <a:pPr>
              <a:lnSpc>
                <a:spcPct val="120000"/>
              </a:lnSpc>
              <a:spcAft>
                <a:spcPts val="1100"/>
              </a:spcAft>
            </a:pPr>
            <a:r>
              <a:rPr sz="1600" b="1">
                <a:solidFill>
                  <a:srgbClr val="C75B39"/>
                </a:solidFill>
                <a:latin typeface="Microsoft YaHei"/>
                <a:ea typeface="Microsoft YaHei"/>
                <a:cs typeface="Microsoft YaHei"/>
              </a:rPr>
              <a:t>●  </a:t>
            </a:r>
            <a:r>
              <a:rPr sz="1600" b="1">
                <a:solidFill>
                  <a:srgbClr val="5A3A28"/>
                </a:solidFill>
                <a:latin typeface="Microsoft YaHei"/>
                <a:ea typeface="Microsoft YaHei"/>
                <a:cs typeface="Microsoft YaHei"/>
              </a:rPr>
              <a:t>双层 LP 结构</a:t>
            </a:r>
            <a:r>
              <a:rPr sz="1400" b="0">
                <a:solidFill>
                  <a:srgbClr val="8A7463"/>
                </a:solidFill>
                <a:latin typeface="Microsoft YaHei"/>
                <a:ea typeface="Microsoft YaHei"/>
                <a:cs typeface="Microsoft YaHei"/>
              </a:rPr>
              <a:t>  每层 50 人 + 1 GP，合规设计</a:t>
            </a:r>
          </a:p>
          <a:p>
            <a:pPr>
              <a:lnSpc>
                <a:spcPct val="120000"/>
              </a:lnSpc>
              <a:spcAft>
                <a:spcPts val="1100"/>
              </a:spcAft>
            </a:pPr>
            <a:r>
              <a:rPr sz="1600" b="1">
                <a:solidFill>
                  <a:srgbClr val="C75B39"/>
                </a:solidFill>
                <a:latin typeface="Microsoft YaHei"/>
                <a:ea typeface="Microsoft YaHei"/>
                <a:cs typeface="Microsoft YaHei"/>
              </a:rPr>
              <a:t>●  </a:t>
            </a:r>
            <a:r>
              <a:rPr sz="1600" b="1">
                <a:solidFill>
                  <a:srgbClr val="5A3A28"/>
                </a:solidFill>
                <a:latin typeface="Microsoft YaHei"/>
                <a:ea typeface="Microsoft YaHei"/>
                <a:cs typeface="Microsoft YaHei"/>
              </a:rPr>
              <a:t>点灯墙身份可视化</a:t>
            </a:r>
            <a:r>
              <a:rPr sz="1400" b="0">
                <a:solidFill>
                  <a:srgbClr val="8A7463"/>
                </a:solidFill>
                <a:latin typeface="Microsoft YaHei"/>
                <a:ea typeface="Microsoft YaHei"/>
                <a:cs typeface="Microsoft YaHei"/>
              </a:rPr>
              <a:t>  出资即点灯，家人身份看得见</a:t>
            </a:r>
          </a:p>
          <a:p>
            <a:pPr>
              <a:lnSpc>
                <a:spcPct val="120000"/>
              </a:lnSpc>
              <a:spcAft>
                <a:spcPts val="1100"/>
              </a:spcAft>
            </a:pPr>
            <a:r>
              <a:rPr sz="1600" b="1">
                <a:solidFill>
                  <a:srgbClr val="C75B39"/>
                </a:solidFill>
                <a:latin typeface="Microsoft YaHei"/>
                <a:ea typeface="Microsoft YaHei"/>
                <a:cs typeface="Microsoft YaHei"/>
              </a:rPr>
              <a:t>●  </a:t>
            </a:r>
            <a:r>
              <a:rPr sz="1600" b="1">
                <a:solidFill>
                  <a:srgbClr val="5A3A28"/>
                </a:solidFill>
                <a:latin typeface="Microsoft YaHei"/>
                <a:ea typeface="Microsoft YaHei"/>
                <a:cs typeface="Microsoft YaHei"/>
              </a:rPr>
              <a:t>股东=家人=社群</a:t>
            </a:r>
            <a:r>
              <a:rPr sz="1400" b="0">
                <a:solidFill>
                  <a:srgbClr val="8A7463"/>
                </a:solidFill>
                <a:latin typeface="Microsoft YaHei"/>
                <a:ea typeface="Microsoft YaHei"/>
                <a:cs typeface="Microsoft YaHei"/>
              </a:rPr>
              <a:t>  从消费者到经营者到股东，一条升级路</a:t>
            </a:r>
          </a:p>
          <a:p>
            <a:pPr>
              <a:lnSpc>
                <a:spcPct val="120000"/>
              </a:lnSpc>
              <a:spcAft>
                <a:spcPts val="1100"/>
              </a:spcAft>
            </a:pPr>
            <a:r>
              <a:rPr sz="1600" b="1">
                <a:solidFill>
                  <a:srgbClr val="C75B39"/>
                </a:solidFill>
                <a:latin typeface="Microsoft YaHei"/>
                <a:ea typeface="Microsoft YaHei"/>
                <a:cs typeface="Microsoft YaHei"/>
              </a:rPr>
              <a:t>●  </a:t>
            </a:r>
            <a:r>
              <a:rPr sz="1600" b="1">
                <a:solidFill>
                  <a:srgbClr val="5A3A28"/>
                </a:solidFill>
                <a:latin typeface="Microsoft YaHei"/>
                <a:ea typeface="Microsoft YaHei"/>
                <a:cs typeface="Microsoft YaHei"/>
              </a:rPr>
              <a:t>透明公示</a:t>
            </a:r>
            <a:r>
              <a:rPr sz="1400" b="0">
                <a:solidFill>
                  <a:srgbClr val="8A7463"/>
                </a:solidFill>
                <a:latin typeface="Microsoft YaHei"/>
                <a:ea typeface="Microsoft YaHei"/>
                <a:cs typeface="Microsoft YaHei"/>
              </a:rPr>
              <a:t>  账目公开、数据可查，不做固定回报承诺</a:t>
            </a:r>
          </a:p>
        </p:txBody>
      </p:sp>
      <p:sp>
        <p:nvSpPr>
          <p:cNvPr id="8" name="Rectangle 7"/>
          <p:cNvSpPr/>
          <p:nvPr/>
        </p:nvSpPr>
        <p:spPr>
          <a:xfrm>
            <a:off x="6720840" y="1920240"/>
            <a:ext cx="4754880" cy="356616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pic>
        <p:nvPicPr>
          <p:cNvPr id="9" name="Picture 8" descr="mt-01-car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2280" y="2179320"/>
            <a:ext cx="4572000" cy="3048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31520" y="5943600"/>
            <a:ext cx="10744200" cy="566928"/>
          </a:xfrm>
          <a:prstGeom prst="rect">
            <a:avLst/>
          </a:prstGeom>
          <a:solidFill>
            <a:srgbClr val="F5EDD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1" name="TextBox 10"/>
          <p:cNvSpPr txBox="1"/>
          <p:nvPr/>
        </p:nvSpPr>
        <p:spPr>
          <a:xfrm>
            <a:off x="914400" y="5989320"/>
            <a:ext cx="10424160" cy="45720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>
              <a:lnSpc>
                <a:spcPct val="115000"/>
              </a:lnSpc>
              <a:spcAft>
                <a:spcPts val="600"/>
              </a:spcAft>
            </a:pPr>
            <a:r>
              <a:rPr sz="1300" b="1">
                <a:solidFill>
                  <a:srgbClr val="A84528"/>
                </a:solidFill>
                <a:latin typeface="Microsoft YaHei"/>
                <a:ea typeface="Microsoft YaHei"/>
                <a:cs typeface="Microsoft YaHei"/>
              </a:rPr>
              <a:t>提示： </a:t>
            </a:r>
          </a:p>
          <a:p>
            <a:pPr algn="l">
              <a:lnSpc>
                <a:spcPct val="115000"/>
              </a:lnSpc>
              <a:spcAft>
                <a:spcPts val="600"/>
              </a:spcAft>
            </a:pPr>
            <a:r>
              <a:rPr sz="1300" b="0">
                <a:solidFill>
                  <a:srgbClr val="5A3A28"/>
                </a:solidFill>
                <a:latin typeface="Microsoft YaHei"/>
                <a:ea typeface="Microsoft YaHei"/>
                <a:cs typeface="Microsoft YaHei"/>
              </a:rPr>
              <a:t>回报率高，对外务必谨慎——统一口径「透明公示、数据可查」，合规红线见质询报告。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Rectangl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AF3E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256032" cy="6858000"/>
          </a:xfrm>
          <a:prstGeom prst="rect">
            <a:avLst/>
          </a:prstGeom>
          <a:solidFill>
            <a:srgbClr val="C75B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TextBox 3"/>
          <p:cNvSpPr txBox="1"/>
          <p:nvPr/>
        </p:nvSpPr>
        <p:spPr>
          <a:xfrm>
            <a:off x="685800" y="457200"/>
            <a:ext cx="10789920" cy="36576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l">
              <a:lnSpc>
                <a:spcPct val="115000"/>
              </a:lnSpc>
              <a:spcAft>
                <a:spcPts val="600"/>
              </a:spcAft>
            </a:pPr>
            <a:r>
              <a:rPr sz="1300" b="1">
                <a:solidFill>
                  <a:srgbClr val="D9A94A"/>
                </a:solidFill>
                <a:latin typeface="Microsoft YaHei"/>
                <a:ea typeface="Microsoft YaHei"/>
                <a:cs typeface="Microsoft YaHei"/>
              </a:rPr>
              <a:t>PART 03 · 投资回报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58368" y="777240"/>
            <a:ext cx="10881360" cy="82296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l">
              <a:lnSpc>
                <a:spcPct val="115000"/>
              </a:lnSpc>
              <a:spcAft>
                <a:spcPts val="600"/>
              </a:spcAft>
            </a:pPr>
            <a:r>
              <a:rPr sz="2700" b="1">
                <a:solidFill>
                  <a:srgbClr val="A84528"/>
                </a:solidFill>
                <a:latin typeface="Microsoft YaHei"/>
                <a:ea typeface="Microsoft YaHei"/>
                <a:cs typeface="Microsoft YaHei"/>
              </a:rPr>
              <a:t>投资回报 · 四档</a:t>
            </a:r>
          </a:p>
        </p:txBody>
      </p:sp>
      <p:sp>
        <p:nvSpPr>
          <p:cNvPr id="6" name="Rectangle 5"/>
          <p:cNvSpPr/>
          <p:nvPr/>
        </p:nvSpPr>
        <p:spPr>
          <a:xfrm>
            <a:off x="731520" y="1572768"/>
            <a:ext cx="1371600" cy="54864"/>
          </a:xfrm>
          <a:prstGeom prst="rect">
            <a:avLst/>
          </a:prstGeom>
          <a:solidFill>
            <a:srgbClr val="C75B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731520" y="1965960"/>
          <a:ext cx="10744199" cy="27249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07712"/>
                <a:gridCol w="3237978"/>
                <a:gridCol w="5298509"/>
              </a:tblGrid>
              <a:tr h="544982">
                <a:tc>
                  <a:txBody>
                    <a:bodyPr/>
                    <a:lstStyle/>
                    <a:p>
                      <a:pPr algn="l"/>
                      <a:r>
                        <a:rPr sz="1300" b="1">
                          <a:solidFill>
                            <a:srgbClr val="FAF3E7"/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投资档位</a:t>
                      </a:r>
                    </a:p>
                  </a:txBody>
                  <a:tcPr marL="109728" marT="45720" marB="45720">
                    <a:solidFill>
                      <a:srgbClr val="C75B39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300" b="1">
                          <a:solidFill>
                            <a:srgbClr val="FAF3E7"/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角色</a:t>
                      </a:r>
                    </a:p>
                  </a:txBody>
                  <a:tcPr marL="109728" marT="45720" marB="45720">
                    <a:solidFill>
                      <a:srgbClr val="C75B39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300" b="1">
                          <a:solidFill>
                            <a:srgbClr val="FAF3E7"/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回报（示意·待测算）</a:t>
                      </a:r>
                    </a:p>
                  </a:txBody>
                  <a:tcPr marL="109728" marT="45720" marB="45720">
                    <a:solidFill>
                      <a:srgbClr val="C75B39"/>
                    </a:solidFill>
                  </a:tcPr>
                </a:tc>
              </a:tr>
              <a:tr h="544982">
                <a:tc>
                  <a:txBody>
                    <a:bodyPr/>
                    <a:lstStyle/>
                    <a:p>
                      <a:r>
                        <a:rPr sz="1250" b="1">
                          <a:solidFill>
                            <a:srgbClr val="5A3A28"/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2000 元</a:t>
                      </a:r>
                    </a:p>
                  </a:txBody>
                  <a:tcPr marL="109728" marT="36576" marB="36576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sz="1250" b="0">
                          <a:solidFill>
                            <a:srgbClr val="5A3A28"/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单店 LP·社区股东</a:t>
                      </a:r>
                    </a:p>
                  </a:txBody>
                  <a:tcPr marL="109728" marT="36576" marB="36576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sz="1250" b="0">
                          <a:solidFill>
                            <a:srgbClr val="5A3A28"/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案例年分红约 6 万 · 1% 分红权+权益包</a:t>
                      </a:r>
                    </a:p>
                  </a:txBody>
                  <a:tcPr marL="109728" marT="36576" marB="36576">
                    <a:solidFill>
                      <a:srgbClr val="FFFFFF"/>
                    </a:solidFill>
                  </a:tcPr>
                </a:tc>
              </a:tr>
              <a:tr h="544982">
                <a:tc>
                  <a:txBody>
                    <a:bodyPr/>
                    <a:lstStyle/>
                    <a:p>
                      <a:r>
                        <a:rPr sz="1250" b="1">
                          <a:solidFill>
                            <a:srgbClr val="5A3A28"/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1 万元</a:t>
                      </a:r>
                    </a:p>
                  </a:txBody>
                  <a:tcPr marL="109728" marT="36576" marB="36576">
                    <a:solidFill>
                      <a:srgbClr val="F5EDD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sz="1250" b="0">
                          <a:solidFill>
                            <a:srgbClr val="5A3A28"/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多份 LP / 骨干股东</a:t>
                      </a:r>
                    </a:p>
                  </a:txBody>
                  <a:tcPr marL="109728" marT="36576" marB="36576">
                    <a:solidFill>
                      <a:srgbClr val="F5EDD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sz="1250" b="0">
                          <a:solidFill>
                            <a:srgbClr val="5A3A28"/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约 5 份权重 · 按份加权</a:t>
                      </a:r>
                    </a:p>
                  </a:txBody>
                  <a:tcPr marL="109728" marT="36576" marB="36576">
                    <a:solidFill>
                      <a:srgbClr val="F5EDDF"/>
                    </a:solidFill>
                  </a:tcPr>
                </a:tc>
              </a:tr>
              <a:tr h="544982">
                <a:tc>
                  <a:txBody>
                    <a:bodyPr/>
                    <a:lstStyle/>
                    <a:p>
                      <a:r>
                        <a:rPr sz="1250" b="1">
                          <a:solidFill>
                            <a:srgbClr val="5A3A28"/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20 万元</a:t>
                      </a:r>
                    </a:p>
                  </a:txBody>
                  <a:tcPr marL="109728" marT="36576" marB="36576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sz="1250" b="0">
                          <a:solidFill>
                            <a:srgbClr val="5A3A28"/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区县级事业部</a:t>
                      </a:r>
                    </a:p>
                  </a:txBody>
                  <a:tcPr marL="109728" marT="36576" marB="36576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sz="1250" b="0">
                          <a:solidFill>
                            <a:srgbClr val="5A3A28"/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区县分润+门店网络 · 区县内商家 10%</a:t>
                      </a:r>
                    </a:p>
                  </a:txBody>
                  <a:tcPr marL="109728" marT="36576" marB="36576">
                    <a:solidFill>
                      <a:srgbClr val="FFFFFF"/>
                    </a:solidFill>
                  </a:tcPr>
                </a:tc>
              </a:tr>
              <a:tr h="544984">
                <a:tc>
                  <a:txBody>
                    <a:bodyPr/>
                    <a:lstStyle/>
                    <a:p>
                      <a:r>
                        <a:rPr sz="1250" b="1">
                          <a:solidFill>
                            <a:srgbClr val="5A3A28"/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50 万元</a:t>
                      </a:r>
                    </a:p>
                  </a:txBody>
                  <a:tcPr marL="109728" marT="36576" marB="36576">
                    <a:solidFill>
                      <a:srgbClr val="F5EDD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sz="1250" b="0">
                          <a:solidFill>
                            <a:srgbClr val="5A3A28"/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省级投资方</a:t>
                      </a:r>
                    </a:p>
                  </a:txBody>
                  <a:tcPr marL="109728" marT="36576" marB="36576">
                    <a:solidFill>
                      <a:srgbClr val="F5EDD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sz="1250" b="0">
                          <a:solidFill>
                            <a:srgbClr val="5A3A28"/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省级股权分红 · 每省最多一个名额</a:t>
                      </a:r>
                    </a:p>
                  </a:txBody>
                  <a:tcPr marL="109728" marT="36576" marB="36576">
                    <a:solidFill>
                      <a:srgbClr val="F5EDDF"/>
                    </a:solidFill>
                  </a:tcPr>
                </a:tc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731520" y="5943600"/>
            <a:ext cx="10744200" cy="566928"/>
          </a:xfrm>
          <a:prstGeom prst="rect">
            <a:avLst/>
          </a:prstGeom>
          <a:solidFill>
            <a:srgbClr val="F5EDD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9" name="TextBox 8"/>
          <p:cNvSpPr txBox="1"/>
          <p:nvPr/>
        </p:nvSpPr>
        <p:spPr>
          <a:xfrm>
            <a:off x="914400" y="5989320"/>
            <a:ext cx="10424160" cy="45720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>
              <a:lnSpc>
                <a:spcPct val="115000"/>
              </a:lnSpc>
              <a:spcAft>
                <a:spcPts val="600"/>
              </a:spcAft>
            </a:pPr>
            <a:r>
              <a:rPr sz="1300" b="1">
                <a:solidFill>
                  <a:srgbClr val="A84528"/>
                </a:solidFill>
                <a:latin typeface="Microsoft YaHei"/>
                <a:ea typeface="Microsoft YaHei"/>
                <a:cs typeface="Microsoft YaHei"/>
              </a:rPr>
              <a:t>提示： </a:t>
            </a:r>
          </a:p>
          <a:p>
            <a:pPr algn="l">
              <a:lnSpc>
                <a:spcPct val="115000"/>
              </a:lnSpc>
              <a:spcAft>
                <a:spcPts val="600"/>
              </a:spcAft>
            </a:pPr>
            <a:r>
              <a:rPr sz="1300" b="0">
                <a:solidFill>
                  <a:srgbClr val="5A3A28"/>
                </a:solidFill>
                <a:latin typeface="Microsoft YaHei"/>
                <a:ea typeface="Microsoft YaHei"/>
                <a:cs typeface="Microsoft YaHei"/>
              </a:rPr>
              <a:t>市级一城一个、省级一省一个；0-1 阶段灵活，成熟后按业绩升级。详见利润测算 PPT④。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Rectangl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C75B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" name="Rectangle 2"/>
          <p:cNvSpPr/>
          <p:nvPr/>
        </p:nvSpPr>
        <p:spPr>
          <a:xfrm>
            <a:off x="731520" y="2103120"/>
            <a:ext cx="1463040" cy="109728"/>
          </a:xfrm>
          <a:prstGeom prst="rect">
            <a:avLst/>
          </a:prstGeom>
          <a:solidFill>
            <a:srgbClr val="D9A94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TextBox 3"/>
          <p:cNvSpPr txBox="1"/>
          <p:nvPr/>
        </p:nvSpPr>
        <p:spPr>
          <a:xfrm>
            <a:off x="731520" y="2286000"/>
            <a:ext cx="10058400" cy="82296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l">
              <a:lnSpc>
                <a:spcPct val="115000"/>
              </a:lnSpc>
              <a:spcAft>
                <a:spcPts val="600"/>
              </a:spcAft>
            </a:pPr>
            <a:r>
              <a:rPr sz="2200" b="1">
                <a:solidFill>
                  <a:srgbClr val="F6D6AE"/>
                </a:solidFill>
                <a:latin typeface="Microsoft YaHei"/>
                <a:ea typeface="Microsoft YaHei"/>
                <a:cs typeface="Microsoft YaHei"/>
              </a:rPr>
              <a:t>PART 04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31520" y="2834640"/>
            <a:ext cx="10515600" cy="128016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l">
              <a:lnSpc>
                <a:spcPct val="110000"/>
              </a:lnSpc>
              <a:spcAft>
                <a:spcPts val="600"/>
              </a:spcAft>
            </a:pPr>
            <a:r>
              <a:rPr sz="4000" b="1">
                <a:solidFill>
                  <a:srgbClr val="FFFFFF"/>
                </a:solidFill>
                <a:latin typeface="Microsoft YaHei"/>
                <a:ea typeface="Microsoft YaHei"/>
                <a:cs typeface="Microsoft YaHei"/>
              </a:rPr>
              <a:t>怎么参与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31520" y="4297680"/>
            <a:ext cx="10515600" cy="73152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l">
              <a:lnSpc>
                <a:spcPct val="115000"/>
              </a:lnSpc>
              <a:spcAft>
                <a:spcPts val="600"/>
              </a:spcAft>
            </a:pPr>
            <a:r>
              <a:rPr sz="1700" b="0">
                <a:solidFill>
                  <a:srgbClr val="FAF3E7"/>
                </a:solidFill>
                <a:latin typeface="Microsoft YaHei"/>
                <a:ea typeface="Microsoft YaHei"/>
                <a:cs typeface="Microsoft YaHei"/>
              </a:rPr>
              <a:t>不用先租店，先做链接和 BD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Rectangl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AF3E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256032" cy="6858000"/>
          </a:xfrm>
          <a:prstGeom prst="rect">
            <a:avLst/>
          </a:prstGeom>
          <a:solidFill>
            <a:srgbClr val="C75B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TextBox 3"/>
          <p:cNvSpPr txBox="1"/>
          <p:nvPr/>
        </p:nvSpPr>
        <p:spPr>
          <a:xfrm>
            <a:off x="685800" y="457200"/>
            <a:ext cx="10789920" cy="36576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l">
              <a:lnSpc>
                <a:spcPct val="115000"/>
              </a:lnSpc>
              <a:spcAft>
                <a:spcPts val="600"/>
              </a:spcAft>
            </a:pPr>
            <a:r>
              <a:rPr sz="1300" b="1">
                <a:solidFill>
                  <a:srgbClr val="D9A94A"/>
                </a:solidFill>
                <a:latin typeface="Microsoft YaHei"/>
                <a:ea typeface="Microsoft YaHei"/>
                <a:cs typeface="Microsoft YaHei"/>
              </a:rPr>
              <a:t>PART 04 · 怎么参与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58368" y="777240"/>
            <a:ext cx="10881360" cy="82296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l">
              <a:lnSpc>
                <a:spcPct val="115000"/>
              </a:lnSpc>
              <a:spcAft>
                <a:spcPts val="600"/>
              </a:spcAft>
            </a:pPr>
            <a:r>
              <a:rPr sz="2700" b="1">
                <a:solidFill>
                  <a:srgbClr val="A84528"/>
                </a:solidFill>
                <a:latin typeface="Microsoft YaHei"/>
                <a:ea typeface="Microsoft YaHei"/>
                <a:cs typeface="Microsoft YaHei"/>
              </a:rPr>
              <a:t>怎么参与</a:t>
            </a:r>
          </a:p>
        </p:txBody>
      </p:sp>
      <p:sp>
        <p:nvSpPr>
          <p:cNvPr id="6" name="Rectangle 5"/>
          <p:cNvSpPr/>
          <p:nvPr/>
        </p:nvSpPr>
        <p:spPr>
          <a:xfrm>
            <a:off x="731520" y="1572768"/>
            <a:ext cx="1371600" cy="54864"/>
          </a:xfrm>
          <a:prstGeom prst="rect">
            <a:avLst/>
          </a:prstGeom>
          <a:solidFill>
            <a:srgbClr val="C75B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TextBox 6"/>
          <p:cNvSpPr txBox="1"/>
          <p:nvPr/>
        </p:nvSpPr>
        <p:spPr>
          <a:xfrm>
            <a:off x="777240" y="1965960"/>
            <a:ext cx="10607040" cy="42062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1300"/>
              </a:spcAft>
            </a:pPr>
            <a:r>
              <a:rPr sz="1800" b="1">
                <a:solidFill>
                  <a:srgbClr val="C75B39"/>
                </a:solidFill>
                <a:latin typeface="Microsoft YaHei"/>
                <a:ea typeface="Microsoft YaHei"/>
                <a:cs typeface="Microsoft YaHei"/>
              </a:rPr>
              <a:t>●  </a:t>
            </a:r>
            <a:r>
              <a:rPr sz="1800" b="1">
                <a:solidFill>
                  <a:srgbClr val="5A3A28"/>
                </a:solidFill>
                <a:latin typeface="Microsoft YaHei"/>
                <a:ea typeface="Microsoft YaHei"/>
                <a:cs typeface="Microsoft YaHei"/>
              </a:rPr>
              <a:t>先做三件事</a:t>
            </a:r>
            <a:r>
              <a:rPr sz="1600" b="0">
                <a:solidFill>
                  <a:srgbClr val="8A7463"/>
                </a:solidFill>
                <a:latin typeface="Microsoft YaHei"/>
                <a:ea typeface="Microsoft YaHei"/>
                <a:cs typeface="Microsoft YaHei"/>
              </a:rPr>
              <a:t>  本区县找点位、找供应链、找周围人</a:t>
            </a:r>
          </a:p>
          <a:p>
            <a:pPr>
              <a:lnSpc>
                <a:spcPct val="120000"/>
              </a:lnSpc>
              <a:spcAft>
                <a:spcPts val="1300"/>
              </a:spcAft>
            </a:pPr>
            <a:r>
              <a:rPr sz="1800" b="1">
                <a:solidFill>
                  <a:srgbClr val="C75B39"/>
                </a:solidFill>
                <a:latin typeface="Microsoft YaHei"/>
                <a:ea typeface="Microsoft YaHei"/>
                <a:cs typeface="Microsoft YaHei"/>
              </a:rPr>
              <a:t>●  </a:t>
            </a:r>
            <a:r>
              <a:rPr sz="1800" b="1">
                <a:solidFill>
                  <a:srgbClr val="5A3A28"/>
                </a:solidFill>
                <a:latin typeface="Microsoft YaHei"/>
                <a:ea typeface="Microsoft YaHei"/>
                <a:cs typeface="Microsoft YaHei"/>
              </a:rPr>
              <a:t>不用先租店</a:t>
            </a:r>
            <a:r>
              <a:rPr sz="1600" b="0">
                <a:solidFill>
                  <a:srgbClr val="8A7463"/>
                </a:solidFill>
                <a:latin typeface="Microsoft YaHei"/>
                <a:ea typeface="Microsoft YaHei"/>
                <a:cs typeface="Microsoft YaHei"/>
              </a:rPr>
              <a:t>  先做链接和 BD，跑通再落店，降风险</a:t>
            </a:r>
          </a:p>
          <a:p>
            <a:pPr>
              <a:lnSpc>
                <a:spcPct val="120000"/>
              </a:lnSpc>
              <a:spcAft>
                <a:spcPts val="1300"/>
              </a:spcAft>
            </a:pPr>
            <a:r>
              <a:rPr sz="1800" b="1">
                <a:solidFill>
                  <a:srgbClr val="C75B39"/>
                </a:solidFill>
                <a:latin typeface="Microsoft YaHei"/>
                <a:ea typeface="Microsoft YaHei"/>
                <a:cs typeface="Microsoft YaHei"/>
              </a:rPr>
              <a:t>●  </a:t>
            </a:r>
            <a:r>
              <a:rPr sz="1800" b="1">
                <a:solidFill>
                  <a:srgbClr val="5A3A28"/>
                </a:solidFill>
                <a:latin typeface="Microsoft YaHei"/>
                <a:ea typeface="Microsoft YaHei"/>
                <a:cs typeface="Microsoft YaHei"/>
              </a:rPr>
              <a:t>门店尺寸灵活</a:t>
            </a:r>
            <a:r>
              <a:rPr sz="1600" b="0">
                <a:solidFill>
                  <a:srgbClr val="8A7463"/>
                </a:solidFill>
                <a:latin typeface="Microsoft YaHei"/>
                <a:ea typeface="Microsoft YaHei"/>
                <a:cs typeface="Microsoft YaHei"/>
              </a:rPr>
              <a:t>  60-100㎡ 基础版 + 200-300㎡ 升级版</a:t>
            </a:r>
          </a:p>
          <a:p>
            <a:pPr>
              <a:lnSpc>
                <a:spcPct val="120000"/>
              </a:lnSpc>
              <a:spcAft>
                <a:spcPts val="1300"/>
              </a:spcAft>
            </a:pPr>
            <a:r>
              <a:rPr sz="1800" b="1">
                <a:solidFill>
                  <a:srgbClr val="C75B39"/>
                </a:solidFill>
                <a:latin typeface="Microsoft YaHei"/>
                <a:ea typeface="Microsoft YaHei"/>
                <a:cs typeface="Microsoft YaHei"/>
              </a:rPr>
              <a:t>●  </a:t>
            </a:r>
            <a:r>
              <a:rPr sz="1800" b="1">
                <a:solidFill>
                  <a:srgbClr val="5A3A28"/>
                </a:solidFill>
                <a:latin typeface="Microsoft YaHei"/>
                <a:ea typeface="Microsoft YaHei"/>
                <a:cs typeface="Microsoft YaHei"/>
              </a:rPr>
              <a:t>因城施策</a:t>
            </a:r>
            <a:r>
              <a:rPr sz="1600" b="0">
                <a:solidFill>
                  <a:srgbClr val="8A7463"/>
                </a:solidFill>
                <a:latin typeface="Microsoft YaHei"/>
                <a:ea typeface="Microsoft YaHei"/>
                <a:cs typeface="Microsoft YaHei"/>
              </a:rPr>
              <a:t>  大城市开小店密网络、小城市开大店</a:t>
            </a:r>
          </a:p>
        </p:txBody>
      </p:sp>
      <p:sp>
        <p:nvSpPr>
          <p:cNvPr id="8" name="Rectangle 7"/>
          <p:cNvSpPr/>
          <p:nvPr/>
        </p:nvSpPr>
        <p:spPr>
          <a:xfrm>
            <a:off x="731520" y="5943600"/>
            <a:ext cx="10744200" cy="566928"/>
          </a:xfrm>
          <a:prstGeom prst="rect">
            <a:avLst/>
          </a:prstGeom>
          <a:solidFill>
            <a:srgbClr val="F5EDD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9" name="TextBox 8"/>
          <p:cNvSpPr txBox="1"/>
          <p:nvPr/>
        </p:nvSpPr>
        <p:spPr>
          <a:xfrm>
            <a:off x="914400" y="5989320"/>
            <a:ext cx="10424160" cy="45720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>
              <a:lnSpc>
                <a:spcPct val="115000"/>
              </a:lnSpc>
              <a:spcAft>
                <a:spcPts val="600"/>
              </a:spcAft>
            </a:pPr>
            <a:r>
              <a:rPr sz="1300" b="1">
                <a:solidFill>
                  <a:srgbClr val="A84528"/>
                </a:solidFill>
                <a:latin typeface="Microsoft YaHei"/>
                <a:ea typeface="Microsoft YaHei"/>
                <a:cs typeface="Microsoft YaHei"/>
              </a:rPr>
              <a:t>提示： </a:t>
            </a:r>
          </a:p>
          <a:p>
            <a:pPr algn="l">
              <a:lnSpc>
                <a:spcPct val="115000"/>
              </a:lnSpc>
              <a:spcAft>
                <a:spcPts val="600"/>
              </a:spcAft>
            </a:pPr>
            <a:r>
              <a:rPr sz="1300" b="0">
                <a:solidFill>
                  <a:srgbClr val="5A3A28"/>
                </a:solidFill>
                <a:latin typeface="Microsoft YaHei"/>
                <a:ea typeface="Microsoft YaHei"/>
                <a:cs typeface="Microsoft YaHei"/>
              </a:rPr>
              <a:t>参与门槛低、启动轻——先把人和货的链接建起来，是最稳的第一步。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Rectangl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AF3E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256032" cy="6858000"/>
          </a:xfrm>
          <a:prstGeom prst="rect">
            <a:avLst/>
          </a:prstGeom>
          <a:solidFill>
            <a:srgbClr val="C75B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TextBox 3"/>
          <p:cNvSpPr txBox="1"/>
          <p:nvPr/>
        </p:nvSpPr>
        <p:spPr>
          <a:xfrm>
            <a:off x="685800" y="457200"/>
            <a:ext cx="10789920" cy="36576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l">
              <a:lnSpc>
                <a:spcPct val="115000"/>
              </a:lnSpc>
              <a:spcAft>
                <a:spcPts val="600"/>
              </a:spcAft>
            </a:pPr>
            <a:r>
              <a:rPr sz="1300" b="1">
                <a:solidFill>
                  <a:srgbClr val="D9A94A"/>
                </a:solidFill>
                <a:latin typeface="Microsoft YaHei"/>
                <a:ea typeface="Microsoft YaHei"/>
                <a:cs typeface="Microsoft YaHei"/>
              </a:rPr>
              <a:t>PART 04 · 怎么参与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58368" y="777240"/>
            <a:ext cx="10881360" cy="82296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l">
              <a:lnSpc>
                <a:spcPct val="115000"/>
              </a:lnSpc>
              <a:spcAft>
                <a:spcPts val="600"/>
              </a:spcAft>
            </a:pPr>
            <a:r>
              <a:rPr sz="2700" b="1">
                <a:solidFill>
                  <a:srgbClr val="A84528"/>
                </a:solidFill>
                <a:latin typeface="Microsoft YaHei"/>
                <a:ea typeface="Microsoft YaHei"/>
                <a:cs typeface="Microsoft YaHei"/>
              </a:rPr>
              <a:t>线上商城招商</a:t>
            </a:r>
          </a:p>
        </p:txBody>
      </p:sp>
      <p:sp>
        <p:nvSpPr>
          <p:cNvPr id="6" name="Rectangle 5"/>
          <p:cNvSpPr/>
          <p:nvPr/>
        </p:nvSpPr>
        <p:spPr>
          <a:xfrm>
            <a:off x="731520" y="1572768"/>
            <a:ext cx="1371600" cy="54864"/>
          </a:xfrm>
          <a:prstGeom prst="rect">
            <a:avLst/>
          </a:prstGeom>
          <a:solidFill>
            <a:srgbClr val="C75B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TextBox 6"/>
          <p:cNvSpPr txBox="1"/>
          <p:nvPr/>
        </p:nvSpPr>
        <p:spPr>
          <a:xfrm>
            <a:off x="777240" y="1965960"/>
            <a:ext cx="10607040" cy="42062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1300"/>
              </a:spcAft>
            </a:pPr>
            <a:r>
              <a:rPr sz="1800" b="1">
                <a:solidFill>
                  <a:srgbClr val="C75B39"/>
                </a:solidFill>
                <a:latin typeface="Microsoft YaHei"/>
                <a:ea typeface="Microsoft YaHei"/>
                <a:cs typeface="Microsoft YaHei"/>
              </a:rPr>
              <a:t>●  </a:t>
            </a:r>
            <a:r>
              <a:rPr sz="1800" b="1">
                <a:solidFill>
                  <a:srgbClr val="5A3A28"/>
                </a:solidFill>
                <a:latin typeface="Microsoft YaHei"/>
                <a:ea typeface="Microsoft YaHei"/>
                <a:cs typeface="Microsoft YaHei"/>
              </a:rPr>
              <a:t>亿众联商城·六收入版块</a:t>
            </a:r>
            <a:r>
              <a:rPr sz="1600" b="0">
                <a:solidFill>
                  <a:srgbClr val="8A7463"/>
                </a:solidFill>
                <a:latin typeface="Microsoft YaHei"/>
                <a:ea typeface="Microsoft YaHei"/>
                <a:cs typeface="Microsoft YaHei"/>
              </a:rPr>
              <a:t>  门店流量转线上，收益多元</a:t>
            </a:r>
          </a:p>
          <a:p>
            <a:pPr>
              <a:lnSpc>
                <a:spcPct val="120000"/>
              </a:lnSpc>
              <a:spcAft>
                <a:spcPts val="1300"/>
              </a:spcAft>
            </a:pPr>
            <a:r>
              <a:rPr sz="1800" b="1">
                <a:solidFill>
                  <a:srgbClr val="C75B39"/>
                </a:solidFill>
                <a:latin typeface="Microsoft YaHei"/>
                <a:ea typeface="Microsoft YaHei"/>
                <a:cs typeface="Microsoft YaHei"/>
              </a:rPr>
              <a:t>●  </a:t>
            </a:r>
            <a:r>
              <a:rPr sz="1800" b="1">
                <a:solidFill>
                  <a:srgbClr val="5A3A28"/>
                </a:solidFill>
                <a:latin typeface="Microsoft YaHei"/>
                <a:ea typeface="Microsoft YaHei"/>
                <a:cs typeface="Microsoft YaHei"/>
              </a:rPr>
              <a:t>消费宝</a:t>
            </a:r>
            <a:r>
              <a:rPr sz="1600" b="0">
                <a:solidFill>
                  <a:srgbClr val="8A7463"/>
                </a:solidFill>
                <a:latin typeface="Microsoft YaHei"/>
                <a:ea typeface="Microsoft YaHei"/>
                <a:cs typeface="Microsoft YaHei"/>
              </a:rPr>
              <a:t>  消费即积累，权益可增值</a:t>
            </a:r>
          </a:p>
          <a:p>
            <a:pPr>
              <a:lnSpc>
                <a:spcPct val="120000"/>
              </a:lnSpc>
              <a:spcAft>
                <a:spcPts val="1300"/>
              </a:spcAft>
            </a:pPr>
            <a:r>
              <a:rPr sz="1800" b="1">
                <a:solidFill>
                  <a:srgbClr val="C75B39"/>
                </a:solidFill>
                <a:latin typeface="Microsoft YaHei"/>
                <a:ea typeface="Microsoft YaHei"/>
                <a:cs typeface="Microsoft YaHei"/>
              </a:rPr>
              <a:t>●  </a:t>
            </a:r>
            <a:r>
              <a:rPr sz="1800" b="1">
                <a:solidFill>
                  <a:srgbClr val="5A3A28"/>
                </a:solidFill>
                <a:latin typeface="Microsoft YaHei"/>
                <a:ea typeface="Microsoft YaHei"/>
                <a:cs typeface="Microsoft YaHei"/>
              </a:rPr>
              <a:t>门店流量转线上</a:t>
            </a:r>
            <a:r>
              <a:rPr sz="1600" b="0">
                <a:solidFill>
                  <a:srgbClr val="8A7463"/>
                </a:solidFill>
                <a:latin typeface="Microsoft YaHei"/>
                <a:ea typeface="Microsoft YaHei"/>
                <a:cs typeface="Microsoft YaHei"/>
              </a:rPr>
              <a:t>  线下锁客 → 私域 → 归集省级 → 转线上商城</a:t>
            </a:r>
          </a:p>
          <a:p>
            <a:pPr>
              <a:lnSpc>
                <a:spcPct val="120000"/>
              </a:lnSpc>
              <a:spcAft>
                <a:spcPts val="1300"/>
              </a:spcAft>
            </a:pPr>
            <a:r>
              <a:rPr sz="1800" b="1">
                <a:solidFill>
                  <a:srgbClr val="C75B39"/>
                </a:solidFill>
                <a:latin typeface="Microsoft YaHei"/>
                <a:ea typeface="Microsoft YaHei"/>
                <a:cs typeface="Microsoft YaHei"/>
              </a:rPr>
              <a:t>●  </a:t>
            </a:r>
            <a:r>
              <a:rPr sz="1800" b="1">
                <a:solidFill>
                  <a:srgbClr val="5A3A28"/>
                </a:solidFill>
                <a:latin typeface="Microsoft YaHei"/>
                <a:ea typeface="Microsoft YaHei"/>
                <a:cs typeface="Microsoft YaHei"/>
              </a:rPr>
              <a:t>数改周边商家</a:t>
            </a:r>
            <a:r>
              <a:rPr sz="1600" b="0">
                <a:solidFill>
                  <a:srgbClr val="8A7463"/>
                </a:solidFill>
                <a:latin typeface="Microsoft YaHei"/>
                <a:ea typeface="Microsoft YaHei"/>
                <a:cs typeface="Microsoft YaHei"/>
              </a:rPr>
              <a:t>  一码一让利，数字资产越滚越厚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Rectangl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AF3E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256032" cy="6858000"/>
          </a:xfrm>
          <a:prstGeom prst="rect">
            <a:avLst/>
          </a:prstGeom>
          <a:solidFill>
            <a:srgbClr val="C75B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TextBox 3"/>
          <p:cNvSpPr txBox="1"/>
          <p:nvPr/>
        </p:nvSpPr>
        <p:spPr>
          <a:xfrm>
            <a:off x="685800" y="457200"/>
            <a:ext cx="10789920" cy="36576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l">
              <a:lnSpc>
                <a:spcPct val="115000"/>
              </a:lnSpc>
              <a:spcAft>
                <a:spcPts val="600"/>
              </a:spcAft>
            </a:pPr>
            <a:r>
              <a:rPr sz="1300" b="1">
                <a:solidFill>
                  <a:srgbClr val="D9A94A"/>
                </a:solidFill>
                <a:latin typeface="Microsoft YaHei"/>
                <a:ea typeface="Microsoft YaHei"/>
                <a:cs typeface="Microsoft YaHei"/>
              </a:rPr>
              <a:t>PART 04 · 怎么参与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58368" y="777240"/>
            <a:ext cx="10881360" cy="82296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l">
              <a:lnSpc>
                <a:spcPct val="115000"/>
              </a:lnSpc>
              <a:spcAft>
                <a:spcPts val="600"/>
              </a:spcAft>
            </a:pPr>
            <a:r>
              <a:rPr sz="2700" b="1">
                <a:solidFill>
                  <a:srgbClr val="A84528"/>
                </a:solidFill>
                <a:latin typeface="Microsoft YaHei"/>
                <a:ea typeface="Microsoft YaHei"/>
                <a:cs typeface="Microsoft YaHei"/>
              </a:rPr>
              <a:t>合规与透明</a:t>
            </a:r>
          </a:p>
        </p:txBody>
      </p:sp>
      <p:sp>
        <p:nvSpPr>
          <p:cNvPr id="6" name="Rectangle 5"/>
          <p:cNvSpPr/>
          <p:nvPr/>
        </p:nvSpPr>
        <p:spPr>
          <a:xfrm>
            <a:off x="731520" y="1572768"/>
            <a:ext cx="1371600" cy="54864"/>
          </a:xfrm>
          <a:prstGeom prst="rect">
            <a:avLst/>
          </a:prstGeom>
          <a:solidFill>
            <a:srgbClr val="C75B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TextBox 6"/>
          <p:cNvSpPr txBox="1"/>
          <p:nvPr/>
        </p:nvSpPr>
        <p:spPr>
          <a:xfrm>
            <a:off x="777240" y="1965960"/>
            <a:ext cx="10607040" cy="42062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1300"/>
              </a:spcAft>
            </a:pPr>
            <a:r>
              <a:rPr sz="1800" b="1">
                <a:solidFill>
                  <a:srgbClr val="C75B39"/>
                </a:solidFill>
                <a:latin typeface="Microsoft YaHei"/>
                <a:ea typeface="Microsoft YaHei"/>
                <a:cs typeface="Microsoft YaHei"/>
              </a:rPr>
              <a:t>●  </a:t>
            </a:r>
            <a:r>
              <a:rPr sz="1800" b="1">
                <a:solidFill>
                  <a:srgbClr val="5A3A28"/>
                </a:solidFill>
                <a:latin typeface="Microsoft YaHei"/>
                <a:ea typeface="Microsoft YaHei"/>
                <a:cs typeface="Microsoft YaHei"/>
              </a:rPr>
              <a:t>每店一节点</a:t>
            </a:r>
            <a:r>
              <a:rPr sz="1600" b="0">
                <a:solidFill>
                  <a:srgbClr val="8A7463"/>
                </a:solidFill>
                <a:latin typeface="Microsoft YaHei"/>
                <a:ea typeface="Microsoft YaHei"/>
                <a:cs typeface="Microsoft YaHei"/>
              </a:rPr>
              <a:t>  独立核算，责任清晰</a:t>
            </a:r>
          </a:p>
          <a:p>
            <a:pPr>
              <a:lnSpc>
                <a:spcPct val="120000"/>
              </a:lnSpc>
              <a:spcAft>
                <a:spcPts val="1300"/>
              </a:spcAft>
            </a:pPr>
            <a:r>
              <a:rPr sz="1800" b="1">
                <a:solidFill>
                  <a:srgbClr val="C75B39"/>
                </a:solidFill>
                <a:latin typeface="Microsoft YaHei"/>
                <a:ea typeface="Microsoft YaHei"/>
                <a:cs typeface="Microsoft YaHei"/>
              </a:rPr>
              <a:t>●  </a:t>
            </a:r>
            <a:r>
              <a:rPr sz="1800" b="1">
                <a:solidFill>
                  <a:srgbClr val="5A3A28"/>
                </a:solidFill>
                <a:latin typeface="Microsoft YaHei"/>
                <a:ea typeface="Microsoft YaHei"/>
                <a:cs typeface="Microsoft YaHei"/>
              </a:rPr>
              <a:t>律师 + 财务</a:t>
            </a:r>
            <a:r>
              <a:rPr sz="1600" b="0">
                <a:solidFill>
                  <a:srgbClr val="8A7463"/>
                </a:solidFill>
                <a:latin typeface="Microsoft YaHei"/>
                <a:ea typeface="Microsoft YaHei"/>
                <a:cs typeface="Microsoft YaHei"/>
              </a:rPr>
              <a:t>  法务风控与账务双保险</a:t>
            </a:r>
          </a:p>
          <a:p>
            <a:pPr>
              <a:lnSpc>
                <a:spcPct val="120000"/>
              </a:lnSpc>
              <a:spcAft>
                <a:spcPts val="1300"/>
              </a:spcAft>
            </a:pPr>
            <a:r>
              <a:rPr sz="1800" b="1">
                <a:solidFill>
                  <a:srgbClr val="C75B39"/>
                </a:solidFill>
                <a:latin typeface="Microsoft YaHei"/>
                <a:ea typeface="Microsoft YaHei"/>
                <a:cs typeface="Microsoft YaHei"/>
              </a:rPr>
              <a:t>●  </a:t>
            </a:r>
            <a:r>
              <a:rPr sz="1800" b="1">
                <a:solidFill>
                  <a:srgbClr val="5A3A28"/>
                </a:solidFill>
                <a:latin typeface="Microsoft YaHei"/>
                <a:ea typeface="Microsoft YaHei"/>
                <a:cs typeface="Microsoft YaHei"/>
              </a:rPr>
              <a:t>账目公开</a:t>
            </a:r>
            <a:r>
              <a:rPr sz="1600" b="0">
                <a:solidFill>
                  <a:srgbClr val="8A7463"/>
                </a:solidFill>
                <a:latin typeface="Microsoft YaHei"/>
                <a:ea typeface="Microsoft YaHei"/>
                <a:cs typeface="Microsoft YaHei"/>
              </a:rPr>
              <a:t>  数据可查、透明公示</a:t>
            </a:r>
          </a:p>
          <a:p>
            <a:pPr>
              <a:lnSpc>
                <a:spcPct val="120000"/>
              </a:lnSpc>
              <a:spcAft>
                <a:spcPts val="1300"/>
              </a:spcAft>
            </a:pPr>
            <a:r>
              <a:rPr sz="1800" b="1">
                <a:solidFill>
                  <a:srgbClr val="C75B39"/>
                </a:solidFill>
                <a:latin typeface="Microsoft YaHei"/>
                <a:ea typeface="Microsoft YaHei"/>
                <a:cs typeface="Microsoft YaHei"/>
              </a:rPr>
              <a:t>●  </a:t>
            </a:r>
            <a:r>
              <a:rPr sz="1800" b="1">
                <a:solidFill>
                  <a:srgbClr val="5A3A28"/>
                </a:solidFill>
                <a:latin typeface="Microsoft YaHei"/>
                <a:ea typeface="Microsoft YaHei"/>
                <a:cs typeface="Microsoft YaHei"/>
              </a:rPr>
              <a:t>资金专款专用</a:t>
            </a:r>
            <a:r>
              <a:rPr sz="1600" b="0">
                <a:solidFill>
                  <a:srgbClr val="8A7463"/>
                </a:solidFill>
                <a:latin typeface="Microsoft YaHei"/>
                <a:ea typeface="Microsoft YaHei"/>
                <a:cs typeface="Microsoft YaHei"/>
              </a:rPr>
              <a:t>  出资安全、用途可追溯</a:t>
            </a:r>
          </a:p>
        </p:txBody>
      </p:sp>
      <p:sp>
        <p:nvSpPr>
          <p:cNvPr id="8" name="Rectangle 7"/>
          <p:cNvSpPr/>
          <p:nvPr/>
        </p:nvSpPr>
        <p:spPr>
          <a:xfrm>
            <a:off x="731520" y="5943600"/>
            <a:ext cx="10744200" cy="566928"/>
          </a:xfrm>
          <a:prstGeom prst="rect">
            <a:avLst/>
          </a:prstGeom>
          <a:solidFill>
            <a:srgbClr val="F5EDD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9" name="TextBox 8"/>
          <p:cNvSpPr txBox="1"/>
          <p:nvPr/>
        </p:nvSpPr>
        <p:spPr>
          <a:xfrm>
            <a:off x="914400" y="5989320"/>
            <a:ext cx="10424160" cy="45720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>
              <a:lnSpc>
                <a:spcPct val="115000"/>
              </a:lnSpc>
              <a:spcAft>
                <a:spcPts val="600"/>
              </a:spcAft>
            </a:pPr>
            <a:r>
              <a:rPr sz="1300" b="1">
                <a:solidFill>
                  <a:srgbClr val="A84528"/>
                </a:solidFill>
                <a:latin typeface="Microsoft YaHei"/>
                <a:ea typeface="Microsoft YaHei"/>
                <a:cs typeface="Microsoft YaHei"/>
              </a:rPr>
              <a:t>提示： </a:t>
            </a:r>
          </a:p>
          <a:p>
            <a:pPr algn="l">
              <a:lnSpc>
                <a:spcPct val="115000"/>
              </a:lnSpc>
              <a:spcAft>
                <a:spcPts val="600"/>
              </a:spcAft>
            </a:pPr>
            <a:r>
              <a:rPr sz="1300" b="0">
                <a:solidFill>
                  <a:srgbClr val="5A3A28"/>
                </a:solidFill>
                <a:latin typeface="Microsoft YaHei"/>
                <a:ea typeface="Microsoft YaHei"/>
                <a:cs typeface="Microsoft YaHei"/>
              </a:rPr>
              <a:t>不做固定回报承诺；一切以「透明、合规、可查」为底线（见质询报告合规红线）。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Rectangl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A8452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" name="Rectangle 2"/>
          <p:cNvSpPr/>
          <p:nvPr/>
        </p:nvSpPr>
        <p:spPr>
          <a:xfrm>
            <a:off x="0" y="6400800"/>
            <a:ext cx="12191695" cy="457200"/>
          </a:xfrm>
          <a:prstGeom prst="rect">
            <a:avLst/>
          </a:prstGeom>
          <a:solidFill>
            <a:srgbClr val="D9A94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TextBox 3"/>
          <p:cNvSpPr txBox="1"/>
          <p:nvPr/>
        </p:nvSpPr>
        <p:spPr>
          <a:xfrm>
            <a:off x="731520" y="2011680"/>
            <a:ext cx="10698480" cy="10972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l">
              <a:lnSpc>
                <a:spcPct val="110000"/>
              </a:lnSpc>
              <a:spcAft>
                <a:spcPts val="600"/>
              </a:spcAft>
            </a:pPr>
            <a:r>
              <a:rPr sz="3800" b="1">
                <a:solidFill>
                  <a:srgbClr val="FFFFFF"/>
                </a:solidFill>
                <a:latin typeface="Microsoft YaHei"/>
                <a:ea typeface="Microsoft YaHei"/>
                <a:cs typeface="Microsoft YaHei"/>
              </a:rPr>
              <a:t>先行先试，做万家灯火的第一批点灯人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2960" y="3566160"/>
            <a:ext cx="10424160" cy="2377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1300"/>
              </a:spcAft>
            </a:pPr>
            <a:r>
              <a:rPr sz="1900" b="1">
                <a:solidFill>
                  <a:srgbClr val="D9A94A"/>
                </a:solidFill>
                <a:latin typeface="Microsoft YaHei"/>
                <a:ea typeface="Microsoft YaHei"/>
                <a:cs typeface="Microsoft YaHei"/>
              </a:rPr>
              <a:t>●  </a:t>
            </a:r>
            <a:r>
              <a:rPr sz="1900" b="1">
                <a:solidFill>
                  <a:srgbClr val="FAF3E7"/>
                </a:solidFill>
                <a:latin typeface="Microsoft YaHei"/>
                <a:ea typeface="Microsoft YaHei"/>
                <a:cs typeface="Microsoft YaHei"/>
              </a:rPr>
              <a:t>短期贵州 + 广东，长期集团化多省、反哺安徽愿景</a:t>
            </a:r>
          </a:p>
          <a:p>
            <a:pPr>
              <a:lnSpc>
                <a:spcPct val="120000"/>
              </a:lnSpc>
              <a:spcAft>
                <a:spcPts val="1300"/>
              </a:spcAft>
            </a:pPr>
            <a:r>
              <a:rPr sz="1900" b="1">
                <a:solidFill>
                  <a:srgbClr val="D9A94A"/>
                </a:solidFill>
                <a:latin typeface="Microsoft YaHei"/>
                <a:ea typeface="Microsoft YaHei"/>
                <a:cs typeface="Microsoft YaHei"/>
              </a:rPr>
              <a:t>●  </a:t>
            </a:r>
            <a:r>
              <a:rPr sz="1900" b="1">
                <a:solidFill>
                  <a:srgbClr val="FAF3E7"/>
                </a:solidFill>
                <a:latin typeface="Microsoft YaHei"/>
                <a:ea typeface="Microsoft YaHei"/>
                <a:cs typeface="Microsoft YaHei"/>
              </a:rPr>
              <a:t>现在参与=拿先行先试名额、拿最优 0-1 扶持政策</a:t>
            </a:r>
          </a:p>
          <a:p>
            <a:pPr>
              <a:lnSpc>
                <a:spcPct val="120000"/>
              </a:lnSpc>
              <a:spcAft>
                <a:spcPts val="1300"/>
              </a:spcAft>
            </a:pPr>
            <a:r>
              <a:rPr sz="1900" b="1">
                <a:solidFill>
                  <a:srgbClr val="D9A94A"/>
                </a:solidFill>
                <a:latin typeface="Microsoft YaHei"/>
                <a:ea typeface="Microsoft YaHei"/>
                <a:cs typeface="Microsoft YaHei"/>
              </a:rPr>
              <a:t>●  </a:t>
            </a:r>
            <a:r>
              <a:rPr sz="1900" b="1">
                <a:solidFill>
                  <a:srgbClr val="FAF3E7"/>
                </a:solidFill>
                <a:latin typeface="Microsoft YaHei"/>
                <a:ea typeface="Microsoft YaHei"/>
                <a:cs typeface="Microsoft YaHei"/>
              </a:rPr>
              <a:t>这份 PPT 讲格局，配套 BD 体系讲话术（话术/5A/证据链/评分卡/沙龙 SOP）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31520" y="5806440"/>
            <a:ext cx="10698480" cy="36576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l">
              <a:lnSpc>
                <a:spcPct val="115000"/>
              </a:lnSpc>
              <a:spcAft>
                <a:spcPts val="600"/>
              </a:spcAft>
            </a:pPr>
            <a:r>
              <a:rPr sz="1300" b="0">
                <a:solidFill>
                  <a:srgbClr val="EEDDC8"/>
                </a:solidFill>
                <a:latin typeface="Microsoft YaHei"/>
                <a:ea typeface="Microsoft YaHei"/>
                <a:cs typeface="Microsoft YaHei"/>
              </a:rPr>
              <a:t>遇见空间 · 落地招商 V1.0 · 内部材料 · 川川 OPC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Rectangl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C75B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" name="Rectangle 2"/>
          <p:cNvSpPr/>
          <p:nvPr/>
        </p:nvSpPr>
        <p:spPr>
          <a:xfrm>
            <a:off x="731520" y="2103120"/>
            <a:ext cx="1463040" cy="109728"/>
          </a:xfrm>
          <a:prstGeom prst="rect">
            <a:avLst/>
          </a:prstGeom>
          <a:solidFill>
            <a:srgbClr val="D9A94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TextBox 3"/>
          <p:cNvSpPr txBox="1"/>
          <p:nvPr/>
        </p:nvSpPr>
        <p:spPr>
          <a:xfrm>
            <a:off x="731520" y="2286000"/>
            <a:ext cx="10058400" cy="82296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l">
              <a:lnSpc>
                <a:spcPct val="115000"/>
              </a:lnSpc>
              <a:spcAft>
                <a:spcPts val="600"/>
              </a:spcAft>
            </a:pPr>
            <a:r>
              <a:rPr sz="2200" b="1">
                <a:solidFill>
                  <a:srgbClr val="F6D6AE"/>
                </a:solidFill>
                <a:latin typeface="Microsoft YaHei"/>
                <a:ea typeface="Microsoft YaHei"/>
                <a:cs typeface="Microsoft YaHei"/>
              </a:rPr>
              <a:t>PART 01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31520" y="2834640"/>
            <a:ext cx="10515600" cy="128016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l">
              <a:lnSpc>
                <a:spcPct val="110000"/>
              </a:lnSpc>
              <a:spcAft>
                <a:spcPts val="600"/>
              </a:spcAft>
            </a:pPr>
            <a:r>
              <a:rPr sz="4000" b="1">
                <a:solidFill>
                  <a:srgbClr val="FFFFFF"/>
                </a:solidFill>
                <a:latin typeface="Microsoft YaHei"/>
                <a:ea typeface="Microsoft YaHei"/>
                <a:cs typeface="Microsoft YaHei"/>
              </a:rPr>
              <a:t>门店是什么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31520" y="4297680"/>
            <a:ext cx="10515600" cy="73152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l">
              <a:lnSpc>
                <a:spcPct val="115000"/>
              </a:lnSpc>
              <a:spcAft>
                <a:spcPts val="600"/>
              </a:spcAft>
            </a:pPr>
            <a:r>
              <a:rPr sz="1700" b="0">
                <a:solidFill>
                  <a:srgbClr val="FAF3E7"/>
                </a:solidFill>
                <a:latin typeface="Microsoft YaHei"/>
                <a:ea typeface="Microsoft YaHei"/>
                <a:cs typeface="Microsoft YaHei"/>
              </a:rPr>
              <a:t>社区最后一公里的家门口好店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Rectangl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AF3E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256032" cy="6858000"/>
          </a:xfrm>
          <a:prstGeom prst="rect">
            <a:avLst/>
          </a:prstGeom>
          <a:solidFill>
            <a:srgbClr val="C75B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TextBox 3"/>
          <p:cNvSpPr txBox="1"/>
          <p:nvPr/>
        </p:nvSpPr>
        <p:spPr>
          <a:xfrm>
            <a:off x="685800" y="457200"/>
            <a:ext cx="10789920" cy="36576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l">
              <a:lnSpc>
                <a:spcPct val="115000"/>
              </a:lnSpc>
              <a:spcAft>
                <a:spcPts val="600"/>
              </a:spcAft>
            </a:pPr>
            <a:r>
              <a:rPr sz="1300" b="1">
                <a:solidFill>
                  <a:srgbClr val="D9A94A"/>
                </a:solidFill>
                <a:latin typeface="Microsoft YaHei"/>
                <a:ea typeface="Microsoft YaHei"/>
                <a:cs typeface="Microsoft YaHei"/>
              </a:rPr>
              <a:t>PART 01 · 门店是什么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58368" y="777240"/>
            <a:ext cx="10881360" cy="82296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l">
              <a:lnSpc>
                <a:spcPct val="115000"/>
              </a:lnSpc>
              <a:spcAft>
                <a:spcPts val="600"/>
              </a:spcAft>
            </a:pPr>
            <a:r>
              <a:rPr sz="2700" b="1">
                <a:solidFill>
                  <a:srgbClr val="A84528"/>
                </a:solidFill>
                <a:latin typeface="Microsoft YaHei"/>
                <a:ea typeface="Microsoft YaHei"/>
                <a:cs typeface="Microsoft YaHei"/>
              </a:rPr>
              <a:t>门店是什么</a:t>
            </a:r>
          </a:p>
        </p:txBody>
      </p:sp>
      <p:sp>
        <p:nvSpPr>
          <p:cNvPr id="6" name="Rectangle 5"/>
          <p:cNvSpPr/>
          <p:nvPr/>
        </p:nvSpPr>
        <p:spPr>
          <a:xfrm>
            <a:off x="731520" y="1572768"/>
            <a:ext cx="1371600" cy="54864"/>
          </a:xfrm>
          <a:prstGeom prst="rect">
            <a:avLst/>
          </a:prstGeom>
          <a:solidFill>
            <a:srgbClr val="C75B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TextBox 6"/>
          <p:cNvSpPr txBox="1"/>
          <p:nvPr/>
        </p:nvSpPr>
        <p:spPr>
          <a:xfrm>
            <a:off x="731520" y="1920240"/>
            <a:ext cx="5760720" cy="42062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1100"/>
              </a:spcAft>
            </a:pPr>
            <a:r>
              <a:rPr sz="1600" b="1">
                <a:solidFill>
                  <a:srgbClr val="C75B39"/>
                </a:solidFill>
                <a:latin typeface="Microsoft YaHei"/>
                <a:ea typeface="Microsoft YaHei"/>
                <a:cs typeface="Microsoft YaHei"/>
              </a:rPr>
              <a:t>●  </a:t>
            </a:r>
            <a:r>
              <a:rPr sz="1600" b="1">
                <a:solidFill>
                  <a:srgbClr val="5A3A28"/>
                </a:solidFill>
                <a:latin typeface="Microsoft YaHei"/>
                <a:ea typeface="Microsoft YaHei"/>
                <a:cs typeface="Microsoft YaHei"/>
              </a:rPr>
              <a:t>社区最后一公里</a:t>
            </a:r>
            <a:r>
              <a:rPr sz="1400" b="0">
                <a:solidFill>
                  <a:srgbClr val="8A7463"/>
                </a:solidFill>
                <a:latin typeface="Microsoft YaHei"/>
                <a:ea typeface="Microsoft YaHei"/>
                <a:cs typeface="Microsoft YaHei"/>
              </a:rPr>
              <a:t>  开在家门口，步行可达的邻里好店</a:t>
            </a:r>
          </a:p>
          <a:p>
            <a:pPr>
              <a:lnSpc>
                <a:spcPct val="120000"/>
              </a:lnSpc>
              <a:spcAft>
                <a:spcPts val="1100"/>
              </a:spcAft>
            </a:pPr>
            <a:r>
              <a:rPr sz="1600" b="1">
                <a:solidFill>
                  <a:srgbClr val="C75B39"/>
                </a:solidFill>
                <a:latin typeface="Microsoft YaHei"/>
                <a:ea typeface="Microsoft YaHei"/>
                <a:cs typeface="Microsoft YaHei"/>
              </a:rPr>
              <a:t>●  </a:t>
            </a:r>
            <a:r>
              <a:rPr sz="1600" b="1">
                <a:solidFill>
                  <a:srgbClr val="5A3A28"/>
                </a:solidFill>
                <a:latin typeface="Microsoft YaHei"/>
                <a:ea typeface="Microsoft YaHei"/>
                <a:cs typeface="Microsoft YaHei"/>
              </a:rPr>
              <a:t>亲民且高端</a:t>
            </a:r>
            <a:r>
              <a:rPr sz="1400" b="0">
                <a:solidFill>
                  <a:srgbClr val="8A7463"/>
                </a:solidFill>
                <a:latin typeface="Microsoft YaHei"/>
                <a:ea typeface="Microsoft YaHei"/>
                <a:cs typeface="Microsoft YaHei"/>
              </a:rPr>
              <a:t>  不做杂货店——好物精选、体验为先</a:t>
            </a:r>
          </a:p>
          <a:p>
            <a:pPr>
              <a:lnSpc>
                <a:spcPct val="120000"/>
              </a:lnSpc>
              <a:spcAft>
                <a:spcPts val="1100"/>
              </a:spcAft>
            </a:pPr>
            <a:r>
              <a:rPr sz="1600" b="1">
                <a:solidFill>
                  <a:srgbClr val="C75B39"/>
                </a:solidFill>
                <a:latin typeface="Microsoft YaHei"/>
                <a:ea typeface="Microsoft YaHei"/>
                <a:cs typeface="Microsoft YaHei"/>
              </a:rPr>
              <a:t>●  </a:t>
            </a:r>
            <a:r>
              <a:rPr sz="1600" b="1">
                <a:solidFill>
                  <a:srgbClr val="5A3A28"/>
                </a:solidFill>
                <a:latin typeface="Microsoft YaHei"/>
                <a:ea typeface="Microsoft YaHei"/>
                <a:cs typeface="Microsoft YaHei"/>
              </a:rPr>
              <a:t>一杯水待客的社区客厅</a:t>
            </a:r>
            <a:r>
              <a:rPr sz="1400" b="0">
                <a:solidFill>
                  <a:srgbClr val="8A7463"/>
                </a:solidFill>
                <a:latin typeface="Microsoft YaHei"/>
                <a:ea typeface="Microsoft YaHei"/>
                <a:cs typeface="Microsoft YaHei"/>
              </a:rPr>
              <a:t>  进来能坐、能聊、能被照顾</a:t>
            </a:r>
          </a:p>
          <a:p>
            <a:pPr>
              <a:lnSpc>
                <a:spcPct val="120000"/>
              </a:lnSpc>
              <a:spcAft>
                <a:spcPts val="1100"/>
              </a:spcAft>
            </a:pPr>
            <a:r>
              <a:rPr sz="1600" b="1">
                <a:solidFill>
                  <a:srgbClr val="C75B39"/>
                </a:solidFill>
                <a:latin typeface="Microsoft YaHei"/>
                <a:ea typeface="Microsoft YaHei"/>
                <a:cs typeface="Microsoft YaHei"/>
              </a:rPr>
              <a:t>●  </a:t>
            </a:r>
            <a:r>
              <a:rPr sz="1600" b="1">
                <a:solidFill>
                  <a:srgbClr val="5A3A28"/>
                </a:solidFill>
                <a:latin typeface="Microsoft YaHei"/>
                <a:ea typeface="Microsoft YaHei"/>
                <a:cs typeface="Microsoft YaHei"/>
              </a:rPr>
              <a:t>面向 40-60 岁女主人</a:t>
            </a:r>
            <a:r>
              <a:rPr sz="1400" b="0">
                <a:solidFill>
                  <a:srgbClr val="8A7463"/>
                </a:solidFill>
                <a:latin typeface="Microsoft YaHei"/>
                <a:ea typeface="Microsoft YaHei"/>
                <a:cs typeface="Microsoft YaHei"/>
              </a:rPr>
              <a:t>  主打「回家的感觉」，家人文化贯穿</a:t>
            </a:r>
          </a:p>
          <a:p>
            <a:pPr>
              <a:lnSpc>
                <a:spcPct val="120000"/>
              </a:lnSpc>
              <a:spcAft>
                <a:spcPts val="1100"/>
              </a:spcAft>
            </a:pPr>
            <a:r>
              <a:rPr sz="1600" b="1">
                <a:solidFill>
                  <a:srgbClr val="C75B39"/>
                </a:solidFill>
                <a:latin typeface="Microsoft YaHei"/>
                <a:ea typeface="Microsoft YaHei"/>
                <a:cs typeface="Microsoft YaHei"/>
              </a:rPr>
              <a:t>●  </a:t>
            </a:r>
            <a:r>
              <a:rPr sz="1600" b="1">
                <a:solidFill>
                  <a:srgbClr val="5A3A28"/>
                </a:solidFill>
                <a:latin typeface="Microsoft YaHei"/>
                <a:ea typeface="Microsoft YaHei"/>
                <a:cs typeface="Microsoft YaHei"/>
              </a:rPr>
              <a:t>40-100㎡ 可复制</a:t>
            </a:r>
            <a:r>
              <a:rPr sz="1400" b="0">
                <a:solidFill>
                  <a:srgbClr val="8A7463"/>
                </a:solidFill>
                <a:latin typeface="Microsoft YaHei"/>
                <a:ea typeface="Microsoft YaHei"/>
                <a:cs typeface="Microsoft YaHei"/>
              </a:rPr>
              <a:t>  标准化模型，一店一节点，快速铺开</a:t>
            </a:r>
          </a:p>
        </p:txBody>
      </p:sp>
      <p:sp>
        <p:nvSpPr>
          <p:cNvPr id="8" name="Rectangle 7"/>
          <p:cNvSpPr/>
          <p:nvPr/>
        </p:nvSpPr>
        <p:spPr>
          <a:xfrm>
            <a:off x="6720840" y="1920240"/>
            <a:ext cx="4754880" cy="356616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pic>
        <p:nvPicPr>
          <p:cNvPr id="9" name="Picture 8" descr="sp-02-wi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2280" y="2179320"/>
            <a:ext cx="4572000" cy="3048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31520" y="5943600"/>
            <a:ext cx="10744200" cy="566928"/>
          </a:xfrm>
          <a:prstGeom prst="rect">
            <a:avLst/>
          </a:prstGeom>
          <a:solidFill>
            <a:srgbClr val="F5EDD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1" name="TextBox 10"/>
          <p:cNvSpPr txBox="1"/>
          <p:nvPr/>
        </p:nvSpPr>
        <p:spPr>
          <a:xfrm>
            <a:off x="914400" y="5989320"/>
            <a:ext cx="10424160" cy="45720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>
              <a:lnSpc>
                <a:spcPct val="115000"/>
              </a:lnSpc>
              <a:spcAft>
                <a:spcPts val="600"/>
              </a:spcAft>
            </a:pPr>
            <a:r>
              <a:rPr sz="1300" b="1">
                <a:solidFill>
                  <a:srgbClr val="A84528"/>
                </a:solidFill>
                <a:latin typeface="Microsoft YaHei"/>
                <a:ea typeface="Microsoft YaHei"/>
                <a:cs typeface="Microsoft YaHei"/>
              </a:rPr>
              <a:t>提示： </a:t>
            </a:r>
          </a:p>
          <a:p>
            <a:pPr algn="l">
              <a:lnSpc>
                <a:spcPct val="115000"/>
              </a:lnSpc>
              <a:spcAft>
                <a:spcPts val="600"/>
              </a:spcAft>
            </a:pPr>
            <a:r>
              <a:rPr sz="1300" b="0">
                <a:solidFill>
                  <a:srgbClr val="5A3A28"/>
                </a:solidFill>
                <a:latin typeface="Microsoft YaHei"/>
                <a:ea typeface="Microsoft YaHei"/>
                <a:cs typeface="Microsoft YaHei"/>
              </a:rPr>
              <a:t>一句话——不是又一家便利店，是社区里「有温度、可信任」的家门口空间。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Rectangl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AF3E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256032" cy="6858000"/>
          </a:xfrm>
          <a:prstGeom prst="rect">
            <a:avLst/>
          </a:prstGeom>
          <a:solidFill>
            <a:srgbClr val="C75B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TextBox 3"/>
          <p:cNvSpPr txBox="1"/>
          <p:nvPr/>
        </p:nvSpPr>
        <p:spPr>
          <a:xfrm>
            <a:off x="685800" y="457200"/>
            <a:ext cx="10789920" cy="36576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l">
              <a:lnSpc>
                <a:spcPct val="115000"/>
              </a:lnSpc>
              <a:spcAft>
                <a:spcPts val="600"/>
              </a:spcAft>
            </a:pPr>
            <a:r>
              <a:rPr sz="1300" b="1">
                <a:solidFill>
                  <a:srgbClr val="D9A94A"/>
                </a:solidFill>
                <a:latin typeface="Microsoft YaHei"/>
                <a:ea typeface="Microsoft YaHei"/>
                <a:cs typeface="Microsoft YaHei"/>
              </a:rPr>
              <a:t>PART 01 · VI 实景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58368" y="777240"/>
            <a:ext cx="10881360" cy="82296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l">
              <a:lnSpc>
                <a:spcPct val="115000"/>
              </a:lnSpc>
              <a:spcAft>
                <a:spcPts val="600"/>
              </a:spcAft>
            </a:pPr>
            <a:r>
              <a:rPr sz="2700" b="1">
                <a:solidFill>
                  <a:srgbClr val="A84528"/>
                </a:solidFill>
                <a:latin typeface="Microsoft YaHei"/>
                <a:ea typeface="Microsoft YaHei"/>
                <a:cs typeface="Microsoft YaHei"/>
              </a:rPr>
              <a:t>门店样子 · 门头实景</a:t>
            </a:r>
          </a:p>
        </p:txBody>
      </p:sp>
      <p:sp>
        <p:nvSpPr>
          <p:cNvPr id="6" name="Rectangle 5"/>
          <p:cNvSpPr/>
          <p:nvPr/>
        </p:nvSpPr>
        <p:spPr>
          <a:xfrm>
            <a:off x="731520" y="1572768"/>
            <a:ext cx="1371600" cy="54864"/>
          </a:xfrm>
          <a:prstGeom prst="rect">
            <a:avLst/>
          </a:prstGeom>
          <a:solidFill>
            <a:srgbClr val="C75B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Rectangle 6"/>
          <p:cNvSpPr/>
          <p:nvPr/>
        </p:nvSpPr>
        <p:spPr>
          <a:xfrm>
            <a:off x="731520" y="1874519"/>
            <a:ext cx="10744200" cy="397763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pic>
        <p:nvPicPr>
          <p:cNvPr id="8" name="Picture 7" descr="storefront-shish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1839" y="1993392"/>
            <a:ext cx="5623559" cy="374903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31520" y="5943600"/>
            <a:ext cx="10744200" cy="45720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ctr">
              <a:lnSpc>
                <a:spcPct val="115000"/>
              </a:lnSpc>
              <a:spcAft>
                <a:spcPts val="600"/>
              </a:spcAft>
            </a:pPr>
            <a:r>
              <a:rPr sz="1500" b="1">
                <a:solidFill>
                  <a:srgbClr val="A84528"/>
                </a:solidFill>
                <a:latin typeface="Microsoft YaHei"/>
                <a:ea typeface="Microsoft YaHei"/>
                <a:cs typeface="Microsoft YaHei"/>
              </a:rPr>
              <a:t>柿柿红「万家灯火」门头 · 拱门+暖光+落地灯笼，沿街就有回家的温度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Rectangl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AF3E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256032" cy="6858000"/>
          </a:xfrm>
          <a:prstGeom prst="rect">
            <a:avLst/>
          </a:prstGeom>
          <a:solidFill>
            <a:srgbClr val="C75B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TextBox 3"/>
          <p:cNvSpPr txBox="1"/>
          <p:nvPr/>
        </p:nvSpPr>
        <p:spPr>
          <a:xfrm>
            <a:off x="685800" y="457200"/>
            <a:ext cx="10789920" cy="36576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l">
              <a:lnSpc>
                <a:spcPct val="115000"/>
              </a:lnSpc>
              <a:spcAft>
                <a:spcPts val="600"/>
              </a:spcAft>
            </a:pPr>
            <a:r>
              <a:rPr sz="1300" b="1">
                <a:solidFill>
                  <a:srgbClr val="D9A94A"/>
                </a:solidFill>
                <a:latin typeface="Microsoft YaHei"/>
                <a:ea typeface="Microsoft YaHei"/>
                <a:cs typeface="Microsoft YaHei"/>
              </a:rPr>
              <a:t>PART 01 · VI 实景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58368" y="777240"/>
            <a:ext cx="10881360" cy="82296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l">
              <a:lnSpc>
                <a:spcPct val="115000"/>
              </a:lnSpc>
              <a:spcAft>
                <a:spcPts val="600"/>
              </a:spcAft>
            </a:pPr>
            <a:r>
              <a:rPr sz="2700" b="1">
                <a:solidFill>
                  <a:srgbClr val="A84528"/>
                </a:solidFill>
                <a:latin typeface="Microsoft YaHei"/>
                <a:ea typeface="Microsoft YaHei"/>
                <a:cs typeface="Microsoft YaHei"/>
              </a:rPr>
              <a:t>门店样子 · 点灯墙与物料</a:t>
            </a:r>
          </a:p>
        </p:txBody>
      </p:sp>
      <p:sp>
        <p:nvSpPr>
          <p:cNvPr id="6" name="Rectangle 5"/>
          <p:cNvSpPr/>
          <p:nvPr/>
        </p:nvSpPr>
        <p:spPr>
          <a:xfrm>
            <a:off x="731520" y="1572768"/>
            <a:ext cx="1371600" cy="54864"/>
          </a:xfrm>
          <a:prstGeom prst="rect">
            <a:avLst/>
          </a:prstGeom>
          <a:solidFill>
            <a:srgbClr val="C75B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Rectangle 6"/>
          <p:cNvSpPr/>
          <p:nvPr/>
        </p:nvSpPr>
        <p:spPr>
          <a:xfrm>
            <a:off x="731520" y="1920240"/>
            <a:ext cx="5257800" cy="41148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pic>
        <p:nvPicPr>
          <p:cNvPr id="8" name="Picture 7" descr="sp-06-lightwal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1248" y="2113788"/>
            <a:ext cx="5029200" cy="33528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31520" y="5623560"/>
            <a:ext cx="5257800" cy="36576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ctr">
              <a:lnSpc>
                <a:spcPct val="115000"/>
              </a:lnSpc>
              <a:spcAft>
                <a:spcPts val="600"/>
              </a:spcAft>
            </a:pPr>
            <a:r>
              <a:rPr sz="1400" b="1">
                <a:solidFill>
                  <a:srgbClr val="A84528"/>
                </a:solidFill>
                <a:latin typeface="Microsoft YaHei"/>
                <a:ea typeface="Microsoft YaHei"/>
                <a:cs typeface="Microsoft YaHei"/>
              </a:rPr>
              <a:t>点灯墙 · 家人身份可视化</a:t>
            </a:r>
          </a:p>
        </p:txBody>
      </p:sp>
      <p:sp>
        <p:nvSpPr>
          <p:cNvPr id="10" name="Rectangle 9"/>
          <p:cNvSpPr/>
          <p:nvPr/>
        </p:nvSpPr>
        <p:spPr>
          <a:xfrm>
            <a:off x="6263640" y="1920240"/>
            <a:ext cx="5257800" cy="41148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pic>
        <p:nvPicPr>
          <p:cNvPr id="11" name="Picture 10" descr="vi2-06-app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3368" y="2113788"/>
            <a:ext cx="5029200" cy="33528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263640" y="5623560"/>
            <a:ext cx="5257800" cy="36576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ctr">
              <a:lnSpc>
                <a:spcPct val="115000"/>
              </a:lnSpc>
              <a:spcAft>
                <a:spcPts val="600"/>
              </a:spcAft>
            </a:pPr>
            <a:r>
              <a:rPr sz="1400" b="1">
                <a:solidFill>
                  <a:srgbClr val="A84528"/>
                </a:solidFill>
                <a:latin typeface="Microsoft YaHei"/>
                <a:ea typeface="Microsoft YaHei"/>
                <a:cs typeface="Microsoft YaHei"/>
              </a:rPr>
              <a:t>品牌物料 · 袋/杯/水/罐一整套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Rectangl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C75B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" name="Rectangle 2"/>
          <p:cNvSpPr/>
          <p:nvPr/>
        </p:nvSpPr>
        <p:spPr>
          <a:xfrm>
            <a:off x="731520" y="2103120"/>
            <a:ext cx="1463040" cy="109728"/>
          </a:xfrm>
          <a:prstGeom prst="rect">
            <a:avLst/>
          </a:prstGeom>
          <a:solidFill>
            <a:srgbClr val="D9A94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TextBox 3"/>
          <p:cNvSpPr txBox="1"/>
          <p:nvPr/>
        </p:nvSpPr>
        <p:spPr>
          <a:xfrm>
            <a:off x="731520" y="2286000"/>
            <a:ext cx="10058400" cy="82296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l">
              <a:lnSpc>
                <a:spcPct val="115000"/>
              </a:lnSpc>
              <a:spcAft>
                <a:spcPts val="600"/>
              </a:spcAft>
            </a:pPr>
            <a:r>
              <a:rPr sz="2200" b="1">
                <a:solidFill>
                  <a:srgbClr val="F6D6AE"/>
                </a:solidFill>
                <a:latin typeface="Microsoft YaHei"/>
                <a:ea typeface="Microsoft YaHei"/>
                <a:cs typeface="Microsoft YaHei"/>
              </a:rPr>
              <a:t>PART 02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31520" y="2834640"/>
            <a:ext cx="10515600" cy="128016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l">
              <a:lnSpc>
                <a:spcPct val="110000"/>
              </a:lnSpc>
              <a:spcAft>
                <a:spcPts val="600"/>
              </a:spcAft>
            </a:pPr>
            <a:r>
              <a:rPr sz="4000" b="1">
                <a:solidFill>
                  <a:srgbClr val="FFFFFF"/>
                </a:solidFill>
                <a:latin typeface="Microsoft YaHei"/>
                <a:ea typeface="Microsoft YaHei"/>
                <a:cs typeface="Microsoft YaHei"/>
              </a:rPr>
              <a:t>门店怎么赚钱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31520" y="4297680"/>
            <a:ext cx="10515600" cy="73152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l">
              <a:lnSpc>
                <a:spcPct val="115000"/>
              </a:lnSpc>
              <a:spcAft>
                <a:spcPts val="600"/>
              </a:spcAft>
            </a:pPr>
            <a:r>
              <a:rPr sz="1700" b="0">
                <a:solidFill>
                  <a:srgbClr val="FAF3E7"/>
                </a:solidFill>
                <a:latin typeface="Microsoft YaHei"/>
                <a:ea typeface="Microsoft YaHei"/>
                <a:cs typeface="Microsoft YaHei"/>
              </a:rPr>
              <a:t>四层货盘 + 数字资产真利润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Rectangl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AF3E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256032" cy="6858000"/>
          </a:xfrm>
          <a:prstGeom prst="rect">
            <a:avLst/>
          </a:prstGeom>
          <a:solidFill>
            <a:srgbClr val="C75B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TextBox 3"/>
          <p:cNvSpPr txBox="1"/>
          <p:nvPr/>
        </p:nvSpPr>
        <p:spPr>
          <a:xfrm>
            <a:off x="685800" y="457200"/>
            <a:ext cx="10789920" cy="36576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l">
              <a:lnSpc>
                <a:spcPct val="115000"/>
              </a:lnSpc>
              <a:spcAft>
                <a:spcPts val="600"/>
              </a:spcAft>
            </a:pPr>
            <a:r>
              <a:rPr sz="1300" b="1">
                <a:solidFill>
                  <a:srgbClr val="D9A94A"/>
                </a:solidFill>
                <a:latin typeface="Microsoft YaHei"/>
                <a:ea typeface="Microsoft YaHei"/>
                <a:cs typeface="Microsoft YaHei"/>
              </a:rPr>
              <a:t>PART 02 · 盈利模型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58368" y="777240"/>
            <a:ext cx="10881360" cy="82296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l">
              <a:lnSpc>
                <a:spcPct val="115000"/>
              </a:lnSpc>
              <a:spcAft>
                <a:spcPts val="600"/>
              </a:spcAft>
            </a:pPr>
            <a:r>
              <a:rPr sz="2700" b="1">
                <a:solidFill>
                  <a:srgbClr val="A84528"/>
                </a:solidFill>
                <a:latin typeface="Microsoft YaHei"/>
                <a:ea typeface="Microsoft YaHei"/>
                <a:cs typeface="Microsoft YaHei"/>
              </a:rPr>
              <a:t>盈利模型 · 四层货盘</a:t>
            </a:r>
          </a:p>
        </p:txBody>
      </p:sp>
      <p:sp>
        <p:nvSpPr>
          <p:cNvPr id="6" name="Rectangle 5"/>
          <p:cNvSpPr/>
          <p:nvPr/>
        </p:nvSpPr>
        <p:spPr>
          <a:xfrm>
            <a:off x="731520" y="1572768"/>
            <a:ext cx="1371600" cy="54864"/>
          </a:xfrm>
          <a:prstGeom prst="rect">
            <a:avLst/>
          </a:prstGeom>
          <a:solidFill>
            <a:srgbClr val="C75B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731520" y="1965960"/>
          <a:ext cx="10744199" cy="27249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48840"/>
                <a:gridCol w="4911634"/>
                <a:gridCol w="3683725"/>
              </a:tblGrid>
              <a:tr h="544982">
                <a:tc>
                  <a:txBody>
                    <a:bodyPr/>
                    <a:lstStyle/>
                    <a:p>
                      <a:pPr algn="l"/>
                      <a:r>
                        <a:rPr sz="1300" b="1">
                          <a:solidFill>
                            <a:srgbClr val="FAF3E7"/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货盘层</a:t>
                      </a:r>
                    </a:p>
                  </a:txBody>
                  <a:tcPr marL="109728" marT="45720" marB="45720">
                    <a:solidFill>
                      <a:srgbClr val="C75B39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300" b="1">
                          <a:solidFill>
                            <a:srgbClr val="FAF3E7"/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主要品类</a:t>
                      </a:r>
                    </a:p>
                  </a:txBody>
                  <a:tcPr marL="109728" marT="45720" marB="45720">
                    <a:solidFill>
                      <a:srgbClr val="C75B39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300" b="1">
                          <a:solidFill>
                            <a:srgbClr val="FAF3E7"/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角色</a:t>
                      </a:r>
                    </a:p>
                  </a:txBody>
                  <a:tcPr marL="109728" marT="45720" marB="45720">
                    <a:solidFill>
                      <a:srgbClr val="C75B39"/>
                    </a:solidFill>
                  </a:tcPr>
                </a:tc>
              </a:tr>
              <a:tr h="544982">
                <a:tc>
                  <a:txBody>
                    <a:bodyPr/>
                    <a:lstStyle/>
                    <a:p>
                      <a:r>
                        <a:rPr sz="1250" b="1">
                          <a:solidFill>
                            <a:srgbClr val="5A3A28"/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引流层</a:t>
                      </a:r>
                    </a:p>
                  </a:txBody>
                  <a:tcPr marL="109728" marT="36576" marB="36576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sz="1250" b="0">
                          <a:solidFill>
                            <a:srgbClr val="5A3A28"/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蛋 / 奶 / 纸 / 水、米面油</a:t>
                      </a:r>
                    </a:p>
                  </a:txBody>
                  <a:tcPr marL="109728" marT="36576" marB="36576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sz="1250" b="0">
                          <a:solidFill>
                            <a:srgbClr val="5A3A28"/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拉人进店（平价微利）</a:t>
                      </a:r>
                    </a:p>
                  </a:txBody>
                  <a:tcPr marL="109728" marT="36576" marB="36576">
                    <a:solidFill>
                      <a:srgbClr val="FFFFFF"/>
                    </a:solidFill>
                  </a:tcPr>
                </a:tc>
              </a:tr>
              <a:tr h="544982">
                <a:tc>
                  <a:txBody>
                    <a:bodyPr/>
                    <a:lstStyle/>
                    <a:p>
                      <a:r>
                        <a:rPr sz="1250" b="1">
                          <a:solidFill>
                            <a:srgbClr val="5A3A28"/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复购层</a:t>
                      </a:r>
                    </a:p>
                  </a:txBody>
                  <a:tcPr marL="109728" marT="36576" marB="36576">
                    <a:solidFill>
                      <a:srgbClr val="F5EDD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sz="1250" b="0">
                          <a:solidFill>
                            <a:srgbClr val="5A3A28"/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调味 / 冲调 / 日常食品</a:t>
                      </a:r>
                    </a:p>
                  </a:txBody>
                  <a:tcPr marL="109728" marT="36576" marB="36576">
                    <a:solidFill>
                      <a:srgbClr val="F5EDD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sz="1250" b="0">
                          <a:solidFill>
                            <a:srgbClr val="5A3A28"/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养复购、稳现金流</a:t>
                      </a:r>
                    </a:p>
                  </a:txBody>
                  <a:tcPr marL="109728" marT="36576" marB="36576">
                    <a:solidFill>
                      <a:srgbClr val="F5EDDF"/>
                    </a:solidFill>
                  </a:tcPr>
                </a:tc>
              </a:tr>
              <a:tr h="544982">
                <a:tc>
                  <a:txBody>
                    <a:bodyPr/>
                    <a:lstStyle/>
                    <a:p>
                      <a:r>
                        <a:rPr sz="1250" b="1">
                          <a:solidFill>
                            <a:srgbClr val="5A3A28"/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利润层</a:t>
                      </a:r>
                    </a:p>
                  </a:txBody>
                  <a:tcPr marL="109728" marT="36576" marB="36576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sz="1250" b="0">
                          <a:solidFill>
                            <a:srgbClr val="5A3A28"/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大健康 + 遇见醉美酱酒</a:t>
                      </a:r>
                    </a:p>
                  </a:txBody>
                  <a:tcPr marL="109728" marT="36576" marB="36576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sz="1250" b="0">
                          <a:solidFill>
                            <a:srgbClr val="5A3A28"/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核心毛利、C 位主推</a:t>
                      </a:r>
                    </a:p>
                  </a:txBody>
                  <a:tcPr marL="109728" marT="36576" marB="36576">
                    <a:solidFill>
                      <a:srgbClr val="FFFFFF"/>
                    </a:solidFill>
                  </a:tcPr>
                </a:tc>
              </a:tr>
              <a:tr h="544984">
                <a:tc>
                  <a:txBody>
                    <a:bodyPr/>
                    <a:lstStyle/>
                    <a:p>
                      <a:r>
                        <a:rPr sz="1250" b="1">
                          <a:solidFill>
                            <a:srgbClr val="5A3A28"/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信任层</a:t>
                      </a:r>
                    </a:p>
                  </a:txBody>
                  <a:tcPr marL="109728" marT="36576" marB="36576">
                    <a:solidFill>
                      <a:srgbClr val="F5EDD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sz="1250" b="0">
                          <a:solidFill>
                            <a:srgbClr val="5A3A28"/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水机 / 检测 / 便民非卖品</a:t>
                      </a:r>
                    </a:p>
                  </a:txBody>
                  <a:tcPr marL="109728" marT="36576" marB="36576">
                    <a:solidFill>
                      <a:srgbClr val="F5EDD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sz="1250" b="0">
                          <a:solidFill>
                            <a:srgbClr val="5A3A28"/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建立信任、促成大单</a:t>
                      </a:r>
                    </a:p>
                  </a:txBody>
                  <a:tcPr marL="109728" marT="36576" marB="36576">
                    <a:solidFill>
                      <a:srgbClr val="F5EDDF"/>
                    </a:solidFill>
                  </a:tcPr>
                </a:tc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731520" y="5943600"/>
            <a:ext cx="10744200" cy="566928"/>
          </a:xfrm>
          <a:prstGeom prst="rect">
            <a:avLst/>
          </a:prstGeom>
          <a:solidFill>
            <a:srgbClr val="F5EDD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9" name="TextBox 8"/>
          <p:cNvSpPr txBox="1"/>
          <p:nvPr/>
        </p:nvSpPr>
        <p:spPr>
          <a:xfrm>
            <a:off x="914400" y="5989320"/>
            <a:ext cx="10424160" cy="45720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>
              <a:lnSpc>
                <a:spcPct val="115000"/>
              </a:lnSpc>
              <a:spcAft>
                <a:spcPts val="600"/>
              </a:spcAft>
            </a:pPr>
            <a:r>
              <a:rPr sz="1300" b="1">
                <a:solidFill>
                  <a:srgbClr val="A84528"/>
                </a:solidFill>
                <a:latin typeface="Microsoft YaHei"/>
                <a:ea typeface="Microsoft YaHei"/>
                <a:cs typeface="Microsoft YaHei"/>
              </a:rPr>
              <a:t>提示： </a:t>
            </a:r>
          </a:p>
          <a:p>
            <a:pPr algn="l">
              <a:lnSpc>
                <a:spcPct val="115000"/>
              </a:lnSpc>
              <a:spcAft>
                <a:spcPts val="600"/>
              </a:spcAft>
            </a:pPr>
            <a:r>
              <a:rPr sz="1300" b="0">
                <a:solidFill>
                  <a:srgbClr val="5A3A28"/>
                </a:solidFill>
                <a:latin typeface="Microsoft YaHei"/>
                <a:ea typeface="Microsoft YaHei"/>
                <a:cs typeface="Microsoft YaHei"/>
              </a:rPr>
              <a:t>单店锁客 1000-2000 户；四层各司其职——缺引流会冷、缺利润会亏。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Rectangl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AF3E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256032" cy="6858000"/>
          </a:xfrm>
          <a:prstGeom prst="rect">
            <a:avLst/>
          </a:prstGeom>
          <a:solidFill>
            <a:srgbClr val="C75B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TextBox 3"/>
          <p:cNvSpPr txBox="1"/>
          <p:nvPr/>
        </p:nvSpPr>
        <p:spPr>
          <a:xfrm>
            <a:off x="685800" y="457200"/>
            <a:ext cx="10789920" cy="36576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l">
              <a:lnSpc>
                <a:spcPct val="115000"/>
              </a:lnSpc>
              <a:spcAft>
                <a:spcPts val="600"/>
              </a:spcAft>
            </a:pPr>
            <a:r>
              <a:rPr sz="1300" b="1">
                <a:solidFill>
                  <a:srgbClr val="D9A94A"/>
                </a:solidFill>
                <a:latin typeface="Microsoft YaHei"/>
                <a:ea typeface="Microsoft YaHei"/>
                <a:cs typeface="Microsoft YaHei"/>
              </a:rPr>
              <a:t>PART 02 · 盈利模型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58368" y="777240"/>
            <a:ext cx="10881360" cy="82296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l">
              <a:lnSpc>
                <a:spcPct val="115000"/>
              </a:lnSpc>
              <a:spcAft>
                <a:spcPts val="600"/>
              </a:spcAft>
            </a:pPr>
            <a:r>
              <a:rPr sz="2700" b="1">
                <a:solidFill>
                  <a:srgbClr val="A84528"/>
                </a:solidFill>
                <a:latin typeface="Microsoft YaHei"/>
                <a:ea typeface="Microsoft YaHei"/>
                <a:cs typeface="Microsoft YaHei"/>
              </a:rPr>
              <a:t>盈利模型 · 数字资产真利润</a:t>
            </a:r>
          </a:p>
        </p:txBody>
      </p:sp>
      <p:sp>
        <p:nvSpPr>
          <p:cNvPr id="6" name="Rectangle 5"/>
          <p:cNvSpPr/>
          <p:nvPr/>
        </p:nvSpPr>
        <p:spPr>
          <a:xfrm>
            <a:off x="731520" y="1572768"/>
            <a:ext cx="1371600" cy="54864"/>
          </a:xfrm>
          <a:prstGeom prst="rect">
            <a:avLst/>
          </a:prstGeom>
          <a:solidFill>
            <a:srgbClr val="C75B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731520" y="1965960"/>
          <a:ext cx="10744197" cy="38587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30804"/>
                <a:gridCol w="2096429"/>
                <a:gridCol w="1572321"/>
                <a:gridCol w="3144643"/>
              </a:tblGrid>
              <a:tr h="551252">
                <a:tc>
                  <a:txBody>
                    <a:bodyPr/>
                    <a:lstStyle/>
                    <a:p>
                      <a:pPr algn="l"/>
                      <a:r>
                        <a:rPr sz="1300" b="1">
                          <a:solidFill>
                            <a:srgbClr val="FAF3E7"/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业务版块</a:t>
                      </a:r>
                    </a:p>
                  </a:txBody>
                  <a:tcPr marL="109728" marT="45720" marB="45720">
                    <a:solidFill>
                      <a:srgbClr val="C75B39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300" b="1">
                          <a:solidFill>
                            <a:srgbClr val="FAF3E7"/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单店年利润</a:t>
                      </a:r>
                    </a:p>
                  </a:txBody>
                  <a:tcPr marL="109728" marT="45720" marB="45720">
                    <a:solidFill>
                      <a:srgbClr val="C75B39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300" b="1">
                          <a:solidFill>
                            <a:srgbClr val="FAF3E7"/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占比</a:t>
                      </a:r>
                    </a:p>
                  </a:txBody>
                  <a:tcPr marL="109728" marT="45720" marB="45720">
                    <a:solidFill>
                      <a:srgbClr val="C75B39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300" b="1">
                          <a:solidFill>
                            <a:srgbClr val="FAF3E7"/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角色</a:t>
                      </a:r>
                    </a:p>
                  </a:txBody>
                  <a:tcPr marL="109728" marT="45720" marB="45720">
                    <a:solidFill>
                      <a:srgbClr val="C75B39"/>
                    </a:solidFill>
                  </a:tcPr>
                </a:tc>
              </a:tr>
              <a:tr h="551252">
                <a:tc>
                  <a:txBody>
                    <a:bodyPr/>
                    <a:lstStyle/>
                    <a:p>
                      <a:r>
                        <a:rPr sz="1250" b="1">
                          <a:solidFill>
                            <a:srgbClr val="5A3A28"/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门店水机销售</a:t>
                      </a:r>
                    </a:p>
                  </a:txBody>
                  <a:tcPr marL="109728" marT="36576" marB="36576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sz="1250" b="0">
                          <a:solidFill>
                            <a:srgbClr val="5A3A28"/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170 万</a:t>
                      </a:r>
                    </a:p>
                  </a:txBody>
                  <a:tcPr marL="109728" marT="36576" marB="36576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sz="1250" b="0">
                          <a:solidFill>
                            <a:srgbClr val="5A3A28"/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57.7%</a:t>
                      </a:r>
                    </a:p>
                  </a:txBody>
                  <a:tcPr marL="109728" marT="36576" marB="36576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sz="1250" b="0">
                          <a:solidFill>
                            <a:srgbClr val="5A3A28"/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利润支柱·现金牛</a:t>
                      </a:r>
                    </a:p>
                  </a:txBody>
                  <a:tcPr marL="109728" marT="36576" marB="36576">
                    <a:solidFill>
                      <a:srgbClr val="FFFFFF"/>
                    </a:solidFill>
                  </a:tcPr>
                </a:tc>
              </a:tr>
              <a:tr h="551252">
                <a:tc>
                  <a:txBody>
                    <a:bodyPr/>
                    <a:lstStyle/>
                    <a:p>
                      <a:r>
                        <a:rPr sz="1250" b="1">
                          <a:solidFill>
                            <a:srgbClr val="5A3A28"/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本地生活商家推广</a:t>
                      </a:r>
                    </a:p>
                  </a:txBody>
                  <a:tcPr marL="109728" marT="36576" marB="36576">
                    <a:solidFill>
                      <a:srgbClr val="F5EDD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sz="1250" b="0">
                          <a:solidFill>
                            <a:srgbClr val="5A3A28"/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54.75 万</a:t>
                      </a:r>
                    </a:p>
                  </a:txBody>
                  <a:tcPr marL="109728" marT="36576" marB="36576">
                    <a:solidFill>
                      <a:srgbClr val="F5EDD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sz="1250" b="0">
                          <a:solidFill>
                            <a:srgbClr val="5A3A28"/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18.6%</a:t>
                      </a:r>
                    </a:p>
                  </a:txBody>
                  <a:tcPr marL="109728" marT="36576" marB="36576">
                    <a:solidFill>
                      <a:srgbClr val="F5EDD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sz="1250" b="0">
                          <a:solidFill>
                            <a:srgbClr val="5A3A28"/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数字资产引擎</a:t>
                      </a:r>
                    </a:p>
                  </a:txBody>
                  <a:tcPr marL="109728" marT="36576" marB="36576">
                    <a:solidFill>
                      <a:srgbClr val="F5EDDF"/>
                    </a:solidFill>
                  </a:tcPr>
                </a:tc>
              </a:tr>
              <a:tr h="551252">
                <a:tc>
                  <a:txBody>
                    <a:bodyPr/>
                    <a:lstStyle/>
                    <a:p>
                      <a:r>
                        <a:rPr sz="1250" b="1">
                          <a:solidFill>
                            <a:srgbClr val="5A3A28"/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本地生活数据商</a:t>
                      </a:r>
                    </a:p>
                  </a:txBody>
                  <a:tcPr marL="109728" marT="36576" marB="36576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sz="1250" b="0">
                          <a:solidFill>
                            <a:srgbClr val="5A3A28"/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50 万</a:t>
                      </a:r>
                    </a:p>
                  </a:txBody>
                  <a:tcPr marL="109728" marT="36576" marB="36576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sz="1250" b="0">
                          <a:solidFill>
                            <a:srgbClr val="5A3A28"/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17.0%</a:t>
                      </a:r>
                    </a:p>
                  </a:txBody>
                  <a:tcPr marL="109728" marT="36576" marB="36576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sz="1250" b="0">
                          <a:solidFill>
                            <a:srgbClr val="5A3A28"/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数字资产引擎</a:t>
                      </a:r>
                    </a:p>
                  </a:txBody>
                  <a:tcPr marL="109728" marT="36576" marB="36576">
                    <a:solidFill>
                      <a:srgbClr val="FFFFFF"/>
                    </a:solidFill>
                  </a:tcPr>
                </a:tc>
              </a:tr>
              <a:tr h="551252">
                <a:tc>
                  <a:txBody>
                    <a:bodyPr/>
                    <a:lstStyle/>
                    <a:p>
                      <a:r>
                        <a:rPr sz="1250" b="1">
                          <a:solidFill>
                            <a:srgbClr val="5A3A28"/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遇见醉美·酒品</a:t>
                      </a:r>
                    </a:p>
                  </a:txBody>
                  <a:tcPr marL="109728" marT="36576" marB="36576">
                    <a:solidFill>
                      <a:srgbClr val="F5EDD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sz="1250" b="0">
                          <a:solidFill>
                            <a:srgbClr val="5A3A28"/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10.08 万</a:t>
                      </a:r>
                    </a:p>
                  </a:txBody>
                  <a:tcPr marL="109728" marT="36576" marB="36576">
                    <a:solidFill>
                      <a:srgbClr val="F5EDD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sz="1250" b="0">
                          <a:solidFill>
                            <a:srgbClr val="5A3A28"/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3.4%</a:t>
                      </a:r>
                    </a:p>
                  </a:txBody>
                  <a:tcPr marL="109728" marT="36576" marB="36576">
                    <a:solidFill>
                      <a:srgbClr val="F5EDD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sz="1250" b="0">
                          <a:solidFill>
                            <a:srgbClr val="5A3A28"/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自有品牌·文化</a:t>
                      </a:r>
                    </a:p>
                  </a:txBody>
                  <a:tcPr marL="109728" marT="36576" marB="36576">
                    <a:solidFill>
                      <a:srgbClr val="F5EDDF"/>
                    </a:solidFill>
                  </a:tcPr>
                </a:tc>
              </a:tr>
              <a:tr h="551252">
                <a:tc>
                  <a:txBody>
                    <a:bodyPr/>
                    <a:lstStyle/>
                    <a:p>
                      <a:r>
                        <a:rPr sz="1250" b="1">
                          <a:solidFill>
                            <a:srgbClr val="5A3A28"/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社区 AI 水机·袋装水</a:t>
                      </a:r>
                    </a:p>
                  </a:txBody>
                  <a:tcPr marL="109728" marT="36576" marB="36576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sz="1250" b="0">
                          <a:solidFill>
                            <a:srgbClr val="5A3A28"/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9.6 万</a:t>
                      </a:r>
                    </a:p>
                  </a:txBody>
                  <a:tcPr marL="109728" marT="36576" marB="36576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sz="1250" b="0">
                          <a:solidFill>
                            <a:srgbClr val="5A3A28"/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3.3%</a:t>
                      </a:r>
                    </a:p>
                  </a:txBody>
                  <a:tcPr marL="109728" marT="36576" marB="36576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sz="1250" b="0">
                          <a:solidFill>
                            <a:srgbClr val="5A3A28"/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引流·复购</a:t>
                      </a:r>
                    </a:p>
                  </a:txBody>
                  <a:tcPr marL="109728" marT="36576" marB="36576">
                    <a:solidFill>
                      <a:srgbClr val="FFFFFF"/>
                    </a:solidFill>
                  </a:tcPr>
                </a:tc>
              </a:tr>
              <a:tr h="551256">
                <a:tc>
                  <a:txBody>
                    <a:bodyPr/>
                    <a:lstStyle/>
                    <a:p>
                      <a:r>
                        <a:rPr sz="1250" b="1">
                          <a:solidFill>
                            <a:srgbClr val="5A3A28"/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本地特色零售/商城/增值</a:t>
                      </a:r>
                    </a:p>
                  </a:txBody>
                  <a:tcPr marL="109728" marT="36576" marB="36576">
                    <a:solidFill>
                      <a:srgbClr val="F5EDD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sz="1250" b="0">
                          <a:solidFill>
                            <a:srgbClr val="5A3A28"/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待补</a:t>
                      </a:r>
                    </a:p>
                  </a:txBody>
                  <a:tcPr marL="109728" marT="36576" marB="36576">
                    <a:solidFill>
                      <a:srgbClr val="F5EDD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sz="1250" b="0">
                          <a:solidFill>
                            <a:srgbClr val="5A3A28"/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—</a:t>
                      </a:r>
                    </a:p>
                  </a:txBody>
                  <a:tcPr marL="109728" marT="36576" marB="36576">
                    <a:solidFill>
                      <a:srgbClr val="F5EDD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sz="1250" b="0">
                          <a:solidFill>
                            <a:srgbClr val="5A3A28"/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未上量·空间</a:t>
                      </a:r>
                    </a:p>
                  </a:txBody>
                  <a:tcPr marL="109728" marT="36576" marB="36576">
                    <a:solidFill>
                      <a:srgbClr val="F5EDDF"/>
                    </a:solidFill>
                  </a:tcPr>
                </a:tc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731520" y="5943600"/>
            <a:ext cx="10744200" cy="566928"/>
          </a:xfrm>
          <a:prstGeom prst="rect">
            <a:avLst/>
          </a:prstGeom>
          <a:solidFill>
            <a:srgbClr val="F5EDD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9" name="TextBox 8"/>
          <p:cNvSpPr txBox="1"/>
          <p:nvPr/>
        </p:nvSpPr>
        <p:spPr>
          <a:xfrm>
            <a:off x="914400" y="5989320"/>
            <a:ext cx="10424160" cy="45720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>
              <a:lnSpc>
                <a:spcPct val="115000"/>
              </a:lnSpc>
              <a:spcAft>
                <a:spcPts val="600"/>
              </a:spcAft>
            </a:pPr>
            <a:r>
              <a:rPr sz="1300" b="1">
                <a:solidFill>
                  <a:srgbClr val="A84528"/>
                </a:solidFill>
                <a:latin typeface="Microsoft YaHei"/>
                <a:ea typeface="Microsoft YaHei"/>
                <a:cs typeface="Microsoft YaHei"/>
              </a:rPr>
              <a:t>提示： </a:t>
            </a:r>
          </a:p>
          <a:p>
            <a:pPr algn="l">
              <a:lnSpc>
                <a:spcPct val="115000"/>
              </a:lnSpc>
              <a:spcAft>
                <a:spcPts val="600"/>
              </a:spcAft>
            </a:pPr>
            <a:r>
              <a:rPr sz="1300" b="0">
                <a:solidFill>
                  <a:srgbClr val="5A3A28"/>
                </a:solidFill>
                <a:latin typeface="Microsoft YaHei"/>
                <a:ea typeface="Microsoft YaHei"/>
                <a:cs typeface="Microsoft YaHei"/>
              </a:rPr>
              <a:t>数字来自测算表（假设待验证）；水机近 6 成、数字资产(推广+数据商)超 3 成——这是护城河。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Rectangl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C75B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" name="Rectangle 2"/>
          <p:cNvSpPr/>
          <p:nvPr/>
        </p:nvSpPr>
        <p:spPr>
          <a:xfrm>
            <a:off x="731520" y="2103120"/>
            <a:ext cx="1463040" cy="109728"/>
          </a:xfrm>
          <a:prstGeom prst="rect">
            <a:avLst/>
          </a:prstGeom>
          <a:solidFill>
            <a:srgbClr val="D9A94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TextBox 3"/>
          <p:cNvSpPr txBox="1"/>
          <p:nvPr/>
        </p:nvSpPr>
        <p:spPr>
          <a:xfrm>
            <a:off x="731520" y="2286000"/>
            <a:ext cx="10058400" cy="82296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l">
              <a:lnSpc>
                <a:spcPct val="115000"/>
              </a:lnSpc>
              <a:spcAft>
                <a:spcPts val="600"/>
              </a:spcAft>
            </a:pPr>
            <a:r>
              <a:rPr sz="2200" b="1">
                <a:solidFill>
                  <a:srgbClr val="F6D6AE"/>
                </a:solidFill>
                <a:latin typeface="Microsoft YaHei"/>
                <a:ea typeface="Microsoft YaHei"/>
                <a:cs typeface="Microsoft YaHei"/>
              </a:rPr>
              <a:t>PART 03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31520" y="2834640"/>
            <a:ext cx="10515600" cy="128016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l">
              <a:lnSpc>
                <a:spcPct val="110000"/>
              </a:lnSpc>
              <a:spcAft>
                <a:spcPts val="600"/>
              </a:spcAft>
            </a:pPr>
            <a:r>
              <a:rPr sz="4000" b="1">
                <a:solidFill>
                  <a:srgbClr val="FFFFFF"/>
                </a:solidFill>
                <a:latin typeface="Microsoft YaHei"/>
                <a:ea typeface="Microsoft YaHei"/>
                <a:cs typeface="Microsoft YaHei"/>
              </a:rPr>
              <a:t>样板店股权打法 ★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31520" y="4297680"/>
            <a:ext cx="10515600" cy="73152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l">
              <a:lnSpc>
                <a:spcPct val="115000"/>
              </a:lnSpc>
              <a:spcAft>
                <a:spcPts val="600"/>
              </a:spcAft>
            </a:pPr>
            <a:r>
              <a:rPr sz="1700" b="0">
                <a:solidFill>
                  <a:srgbClr val="FAF3E7"/>
                </a:solidFill>
                <a:latin typeface="Microsoft YaHei"/>
                <a:ea typeface="Microsoft YaHei"/>
                <a:cs typeface="Microsoft YaHei"/>
              </a:rPr>
              <a:t>让家人成为股东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