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1695" cy="2286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logo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502920"/>
            <a:ext cx="13716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1520" y="2651760"/>
            <a:ext cx="106984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5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遇见数昌（贵州）· 门店运营方案 · V1.0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3108960"/>
            <a:ext cx="10698480" cy="14630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遇见空间 · 门店运营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" y="4754880"/>
            <a:ext cx="105156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30000"/>
              </a:lnSpc>
              <a:spcAft>
                <a:spcPts val="600"/>
              </a:spcAft>
            </a:pPr>
            <a:r>
              <a:rPr sz="20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全案 VI 落地 · 八大体系 · 店长每天怎么干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对店长 / 运营团队 / 供应链 · 内部手册 · 川川 OPC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定价体系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日常薄利、会员日让利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04 · 定价体系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定价体系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日常让利 6-8%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薄利多销，维持到店黏性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会员日盈亏平衡甚至负利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用引流品做钩子，把人拉进门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不同品类不同让利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引流品让利大、利润品守毛利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不同供应商不同让利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按供货条件灵活定价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定价的逻辑：引流层负利拉人、复购层薄利养客、利润层守住毛利，一盘棋算总账。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运营体系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员工、每日任务、开业动作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05 · 运营体系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运营体系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员工工资怎么开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底薪 + 提成/分红，跟经营挂钩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每日任务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开店前/营业中/闭店后三段动作清单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开业 30 天动作表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从造势到锁客的节奏排期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点灯仪式 SOP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家人卡/点灯墙的仪式感标准动作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05 · 运营体系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每日任务 SOP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041"/>
                <a:gridCol w="8532158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时段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关键动作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开店前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理货补货、卫生、点灯墙检查、当日主推准备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营业中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一杯水待客、水机体验邀约、家人卡办理、私域发圈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午间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本地生活数改跟进、周边商家沟通、库存盘点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闭店后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当日数据复盘、私域群互动、次日备货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把「每天怎么干」写成清单，店长照着做、可复制、可考核。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私域 + 5A 客户管理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从锁客到升级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06 · 私域 + 5A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私域体系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锁客 500-1000 人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单店把周边家庭沉淀成私域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私域群运营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日常互动、活动通知、复购召回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归集省级 → 转线上商城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门店流量向上归集，转亿众联商城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数改周边商家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一码一让利，把商圈数据资产做厚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门店是流量入口，私域是蓄水池，线上商城是放大器——三级承接。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06 · 私域 + 5A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5A 客户管理 · 升级漏斗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8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0029"/>
                <a:gridCol w="2844052"/>
                <a:gridCol w="6320117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层级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身份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运营重点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A1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消费者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到店体验、家人卡转化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A2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经营者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团长/推广、带人带货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A3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区域经营者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区县组织、门店网络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A4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总部股东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股权绑定、长期共富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精细化运营：让每个家人都有一条「往上走」的路，从消费者一直到股东。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水机体验营销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57.7% 利润支柱的打法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07 · 水机体验营销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水机体验营销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2 万体验式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高端水机以体验切入，降低决策门槛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先试后付 / 给通证 / 不满意退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三重保障，让顾客敢试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AI 水质检测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现场检测出对比，用事实说话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9.9 → 买水机转化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低价体验引流，再转水机大单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水机贡献单店近 6 成利润——这套体验打法是门店盈亏的决定项，店长必须练熟。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全案 VI 落地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把品牌落到门头、店内、员工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A84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6400800"/>
            <a:ext cx="12191695" cy="457200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011680"/>
            <a:ext cx="10698480" cy="10972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38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把每天怎么干，变成可复制的标准动作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960" y="3566160"/>
            <a:ext cx="10424160" cy="2377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八大体系=一套可照搬的运营手册，新店照着开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抓两个核心数：水机转化率、数改商户数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9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900" b="1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配套：产品体系、分销架构、BD 体系、作战地图一整套支撑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580644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EEDDC8"/>
                </a:solidFill>
                <a:latin typeface="Microsoft YaHei"/>
                <a:ea typeface="Microsoft YaHei"/>
                <a:cs typeface="Microsoft YaHei"/>
              </a:rPr>
              <a:t>遇见空间 · 门店运营 V1.0 · 内部手册 · 川川 OPC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01 · 全案 VI 落地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全案 VI 落地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31520" y="1920240"/>
            <a:ext cx="576072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门头装修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柿柿红拱门+暖光+落地灯笼，沿街有温度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店内布置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暖木货架+点灯墙+中岛长桌，社区客厅感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货架摆放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四层货盘分区陈列，货架必须摆满商品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衍生品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袋/杯/围裙/纸巾等物料统一露出</a:t>
            </a:r>
          </a:p>
          <a:p>
            <a:pPr>
              <a:lnSpc>
                <a:spcPct val="120000"/>
              </a:lnSpc>
              <a:spcAft>
                <a:spcPts val="1100"/>
              </a:spcAft>
            </a:pPr>
            <a:r>
              <a:rPr sz="16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6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员工形象</a:t>
            </a:r>
            <a:r>
              <a:rPr sz="14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统一工装、亲切话术，回家的接待</a:t>
            </a:r>
          </a:p>
        </p:txBody>
      </p:sp>
      <p:sp>
        <p:nvSpPr>
          <p:cNvPr id="8" name="Rectangle 7"/>
          <p:cNvSpPr/>
          <p:nvPr/>
        </p:nvSpPr>
        <p:spPr>
          <a:xfrm>
            <a:off x="6720840" y="1920240"/>
            <a:ext cx="4754880" cy="35661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storefront-shish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280" y="2179320"/>
            <a:ext cx="4572000" cy="304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VI 不是墙上的图——是顾客进店那一刻感受到的「有温度、可信任」。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01 · 全案 VI 落地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店内布置 · 员工形象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ectangle 6"/>
          <p:cNvSpPr/>
          <p:nvPr/>
        </p:nvSpPr>
        <p:spPr>
          <a:xfrm>
            <a:off x="731520" y="1920240"/>
            <a:ext cx="52578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Picture 7" descr="sp-02-w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48" y="2113788"/>
            <a:ext cx="5029200" cy="335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1520" y="5623560"/>
            <a:ext cx="5257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sz="14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店内 · 暖木货架+中岛长桌</a:t>
            </a:r>
          </a:p>
        </p:txBody>
      </p:sp>
      <p:sp>
        <p:nvSpPr>
          <p:cNvPr id="10" name="Rectangle 9"/>
          <p:cNvSpPr/>
          <p:nvPr/>
        </p:nvSpPr>
        <p:spPr>
          <a:xfrm>
            <a:off x="6263640" y="1920240"/>
            <a:ext cx="5257800" cy="41148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Picture 10" descr="mt-07-unifor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368" y="2113788"/>
            <a:ext cx="5029200" cy="335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63640" y="5623560"/>
            <a:ext cx="5257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sz="14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员工 · 统一工装形象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产品体系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引流品矩阵 + 四层货盘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产品体系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引流品矩阵 · 蛋 / 奶 / 纸 / 水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8047"/>
                <a:gridCol w="1896035"/>
                <a:gridCol w="6320117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引流品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锚点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作用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🥚 鸡蛋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日锚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每天到店的钩子，会员日特价首选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🥛 牛奶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周锚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每周成箱囤，健康形象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🧻 纸品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周锚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消耗快、顺手带、提连带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💧 水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月锚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家庭订水 + 水机体验入口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引流品不赚钱，负责「让家庭每天/每周/每月有理由走进来」。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02 · 产品体系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四层货盘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31520" y="1965960"/>
          <a:ext cx="10744199" cy="2724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8840"/>
                <a:gridCol w="4911634"/>
                <a:gridCol w="3683725"/>
              </a:tblGrid>
              <a:tr h="544982"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货盘层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主要品类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sz="1300" b="1">
                          <a:solidFill>
                            <a:srgbClr val="FAF3E7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角色</a:t>
                      </a:r>
                    </a:p>
                  </a:txBody>
                  <a:tcPr marL="109728" marT="45720" marB="45720">
                    <a:solidFill>
                      <a:srgbClr val="C75B39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引流层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蛋/奶/纸/水、米面油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拉人进店（平价微利）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复购层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调味/冲调/日常食品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养复购、稳现金流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  <a:tr h="544982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利润层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大健康 + 遇见醉美酱酒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核心毛利、C 位主推</a:t>
                      </a:r>
                    </a:p>
                  </a:txBody>
                  <a:tcPr marL="109728" marT="36576" marB="36576">
                    <a:solidFill>
                      <a:srgbClr val="FFFFFF"/>
                    </a:solidFill>
                  </a:tcPr>
                </a:tc>
              </a:tr>
              <a:tr h="544984">
                <a:tc>
                  <a:txBody>
                    <a:bodyPr/>
                    <a:lstStyle/>
                    <a:p>
                      <a:r>
                        <a:rPr sz="1250" b="1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信任层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水机/检测/便民非卖品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250" b="0">
                          <a:solidFill>
                            <a:srgbClr val="5A3A28"/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建立信任、促成大单</a:t>
                      </a:r>
                    </a:p>
                  </a:txBody>
                  <a:tcPr marL="109728" marT="36576" marB="36576">
                    <a:solidFill>
                      <a:srgbClr val="F5EDDF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全品类清单见「产品体系 V1.0」文档；单品数与陈列面随经营数据调整。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731520" y="2103120"/>
            <a:ext cx="1463040" cy="109728"/>
          </a:xfrm>
          <a:prstGeom prst="rect">
            <a:avLst/>
          </a:prstGeom>
          <a:solidFill>
            <a:srgbClr val="D9A94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31520" y="2286000"/>
            <a:ext cx="1005840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200" b="1">
                <a:solidFill>
                  <a:srgbClr val="F6D6AE"/>
                </a:solidFill>
                <a:latin typeface="Microsoft YaHei"/>
                <a:ea typeface="Microsoft YaHei"/>
                <a:cs typeface="Microsoft YaHei"/>
              </a:rPr>
              <a:t>PART 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2834640"/>
            <a:ext cx="10515600" cy="12801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sz="40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</a:rPr>
              <a:t>供应链体系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4297680"/>
            <a:ext cx="105156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700" b="0">
                <a:solidFill>
                  <a:srgbClr val="FAF3E7"/>
                </a:solidFill>
                <a:latin typeface="Microsoft YaHei"/>
                <a:ea typeface="Microsoft YaHei"/>
                <a:cs typeface="Microsoft YaHei"/>
              </a:rPr>
              <a:t>集采、选品、进销存、一码一让利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FAF3E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56032" cy="6858000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685800" y="457200"/>
            <a:ext cx="107899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D9A94A"/>
                </a:solidFill>
                <a:latin typeface="Microsoft YaHei"/>
                <a:ea typeface="Microsoft YaHei"/>
                <a:cs typeface="Microsoft YaHei"/>
              </a:rPr>
              <a:t>PART 03 · 供应链体系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8368" y="777240"/>
            <a:ext cx="10881360" cy="8229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27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供应链体系</a:t>
            </a:r>
          </a:p>
        </p:txBody>
      </p:sp>
      <p:sp>
        <p:nvSpPr>
          <p:cNvPr id="6" name="Rectangle 5"/>
          <p:cNvSpPr/>
          <p:nvPr/>
        </p:nvSpPr>
        <p:spPr>
          <a:xfrm>
            <a:off x="731520" y="1572768"/>
            <a:ext cx="1371600" cy="54864"/>
          </a:xfrm>
          <a:prstGeom prst="rect">
            <a:avLst/>
          </a:prstGeom>
          <a:solidFill>
            <a:srgbClr val="C75B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777240" y="1965960"/>
            <a:ext cx="10607040" cy="42062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远方好物集采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总部统一集采，价格与品质有保障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选品中心·每日选品会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持续上新、汰换，紧跟家庭刚需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进销存系统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进货/库存/销售数字化，账货一致</a:t>
            </a:r>
          </a:p>
          <a:p>
            <a:pPr>
              <a:lnSpc>
                <a:spcPct val="120000"/>
              </a:lnSpc>
              <a:spcAft>
                <a:spcPts val="1300"/>
              </a:spcAft>
            </a:pPr>
            <a:r>
              <a:rPr sz="1800" b="1">
                <a:solidFill>
                  <a:srgbClr val="C75B39"/>
                </a:solidFill>
                <a:latin typeface="Microsoft YaHei"/>
                <a:ea typeface="Microsoft YaHei"/>
                <a:cs typeface="Microsoft YaHei"/>
              </a:rPr>
              <a:t>●  </a:t>
            </a:r>
            <a:r>
              <a:rPr sz="1800" b="1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收银码牌·一码一让利</a:t>
            </a:r>
            <a:r>
              <a:rPr sz="1600" b="0">
                <a:solidFill>
                  <a:srgbClr val="8A7463"/>
                </a:solidFill>
                <a:latin typeface="Microsoft YaHei"/>
                <a:ea typeface="Microsoft YaHei"/>
                <a:cs typeface="Microsoft YaHei"/>
              </a:rPr>
              <a:t>  每个商家一码，让利分润自动记录</a:t>
            </a:r>
          </a:p>
        </p:txBody>
      </p:sp>
      <p:sp>
        <p:nvSpPr>
          <p:cNvPr id="8" name="Rectangle 7"/>
          <p:cNvSpPr/>
          <p:nvPr/>
        </p:nvSpPr>
        <p:spPr>
          <a:xfrm>
            <a:off x="731520" y="5943600"/>
            <a:ext cx="10744200" cy="566928"/>
          </a:xfrm>
          <a:prstGeom prst="rect">
            <a:avLst/>
          </a:prstGeom>
          <a:solidFill>
            <a:srgbClr val="F5EDD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914400" y="5989320"/>
            <a:ext cx="10424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1">
                <a:solidFill>
                  <a:srgbClr val="A84528"/>
                </a:solidFill>
                <a:latin typeface="Microsoft YaHei"/>
                <a:ea typeface="Microsoft YaHei"/>
                <a:cs typeface="Microsoft YaHei"/>
              </a:rPr>
              <a:t>提示： </a:t>
            </a:r>
          </a:p>
          <a:p>
            <a:pPr algn="l">
              <a:lnSpc>
                <a:spcPct val="115000"/>
              </a:lnSpc>
              <a:spcAft>
                <a:spcPts val="600"/>
              </a:spcAft>
            </a:pPr>
            <a:r>
              <a:rPr sz="1300" b="0">
                <a:solidFill>
                  <a:srgbClr val="5A3A28"/>
                </a:solidFill>
                <a:latin typeface="Microsoft YaHei"/>
                <a:ea typeface="Microsoft YaHei"/>
                <a:cs typeface="Microsoft YaHei"/>
              </a:rPr>
              <a:t>后期按日/周/月锚定单品定向找长期供应链，价格更优（见产品体系迭代路径）。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