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占比 (%)</c:v>
                </c:pt>
              </c:strCache>
            </c:strRef>
          </c:tx>
          <c:spPr>
            <a:solidFill>
              <a:srgbClr val="C75B39"/>
            </a:solidFill>
          </c:spPr>
          <c:cat>
            <c:strRef>
              <c:f>Sheet1!$A$2:$A$6</c:f>
              <c:strCache>
                <c:ptCount val="5"/>
                <c:pt idx="0">
                  <c:v>门店水机 57.7%</c:v>
                </c:pt>
                <c:pt idx="1">
                  <c:v>本地生活推广 18.6%</c:v>
                </c:pt>
                <c:pt idx="2">
                  <c:v>数据商 17.0%</c:v>
                </c:pt>
                <c:pt idx="3">
                  <c:v>酒品 3.4%</c:v>
                </c:pt>
                <c:pt idx="4">
                  <c:v>袋装水 3.3%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57.7</c:v>
                </c:pt>
                <c:pt idx="1">
                  <c:v>18.6</c:v>
                </c:pt>
                <c:pt idx="2">
                  <c:v>17.0</c:v>
                </c:pt>
                <c:pt idx="3">
                  <c:v>3.4</c:v>
                </c:pt>
                <c:pt idx="4">
                  <c:v>3.3</c:v>
                </c:pt>
              </c:numCache>
            </c:numRef>
          </c:val>
        </c:ser>
        <c:dLbls>
          <c:numFmt formatCode="0.0&quot;%&quot;" sourceLinked="0"/>
          <c:txPr>
            <a:bodyPr/>
            <a:lstStyle/>
            <a:p>
              <a:pPr>
                <a:defRPr sz="1200" b="1">
                  <a:solidFill>
                    <a:srgbClr val="A84528"/>
                  </a:solidFill>
                  <a:latin typeface="Microsoft YaHei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55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5A3A28"/>
                </a:solidFill>
                <a:latin typeface="Microsoft YaHe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/>
        <c:axPos val="b"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2286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ogo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0292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2651760"/>
            <a:ext cx="106984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遇见数昌（贵州）· 利润测算 · V1.0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108960"/>
            <a:ext cx="1069848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遇见空间 · 利润测算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75488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sz="20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单店赚多少 · 钱怎么分 · 投什么档位 · 未来值多少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对所有出资人 / 招商现场 · 内部材料 · 川川 OPC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投什么档位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名额与升级规则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市级一城一个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每个城市最多一个市级事业部，稀缺即价值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省级一省一个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每个省最多一个省级名额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0-1 阶段灵活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总部给扶持优惠、相对灵活给名额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成熟后按业绩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全国跑成熟后基本按业绩逐步升级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醉美集团现状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已握贵州省级名额（0-1 独立扶持政策）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新省级参与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投资进遇见数昌（贵州）智能科技，按条件股权稀释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升级路径：数改一家商业综合体，或完成 500 万让利销售，达标即升级。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投什么档位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案例 · 2000 元怎么变年分红 6 万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出资 2000 元 = 1 份 LP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获 1% 门店分红权 + 权益包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门店年利润假设约 300 万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1% ≈ 3 万；叠加权益包/多轮分红达约 6 万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身份可视化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出资即点灯，家人身份看得见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从家人到股东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消费者→经营者→股东，一条升级路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案例为测算示意（假设单店 300 万利润），实际以经营数据为准，不做固定回报承诺。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未来值多少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体量测算与上市造梦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04 · 未来值多少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体量测算 · 从 100 到 10000 家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923"/>
                <a:gridCol w="1652953"/>
                <a:gridCol w="3030415"/>
                <a:gridCol w="3305907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节点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生态成交额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上市主体年净利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省域跑通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107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0.84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省域铺满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535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4.2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跨省复制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3,000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3,208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25.2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全国网络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10,000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1.07 万亿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口径分清：生态成交额≠上市主体营收≠净利；门店数/时间为节奏示意。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04 · 未来值多少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上市造梦 · 市值愿景（1 万家时）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950"/>
                <a:gridCol w="3581400"/>
                <a:gridCol w="3879850"/>
              </a:tblGrid>
              <a:tr h="539496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市盈率情景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估值倍数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上市主体市值愿景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保守 · PE 20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20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1,682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中性 · PE 30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30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2,523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乐观 · PE 50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50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4,205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愿景估值、非收益承诺；需假设全部达成+持续投入+股权稀释，合规红线见质询报告。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04 · 未来值多少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上市时 · 2000 元 / 2 万元 能值多少（换股愿景）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123"/>
                <a:gridCol w="1873988"/>
                <a:gridCol w="2498651"/>
                <a:gridCol w="2373718"/>
                <a:gridCol w="2373718"/>
              </a:tblGrid>
              <a:tr h="539496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投资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门店持股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PE20 · 市值 1682 亿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PE30 · 2523 亿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PE50 · 4205 亿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2000 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 份 · 1%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16.8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25.2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42.0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 万元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 份 · 5%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84.1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126.2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210.3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 万元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 份 · 10%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168.2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252.3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420.5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换股愿景：市值÷1万店=每店对应上市价值(PE20≈1682万/店)，按门店持股等比例折算。前提=达成1万店+门店换股机制+持续投入+股权稀释；账面≠可变现、非承诺；此为门店分红(年约6万)之外的股权增值线。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011680"/>
            <a:ext cx="1069848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今天投进来的一块钱，未来可能值多少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3566160"/>
            <a:ext cx="1042416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门店层：2000 元 LP，赚门店分红（案例约年 6 万）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公司层：省级股权，赚上市增值（愿景区间 1682-4205 亿市值）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透明公示、数据可查、不做固定回报承诺——这是底线，也是长久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遇见空间 · 利润测算 V1.0 · 内部材料 · 川川 OPC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单店能赚多少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一块砖，先算清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01 · 单店能赚多少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单店利润测算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163"/>
                <a:gridCol w="2827421"/>
                <a:gridCol w="4806615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口径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单店年利润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门店层（归 LP）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294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五版块合计，归 65 位 LP / 合伙人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主体层（归公司）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84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上交上市主体那一薄层（省级 100 店摊回）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单店年营收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 2.2 亿(含流水)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含数改商户流水，非公司确认营收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锁客规模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1000-2000 户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社区家庭，私域可运营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两层利润别混：做门店招商用 294 万，做公司市值用 84 万（数字来自测算表·假设待验证）。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01 · 单店能赚多少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业务版块贡献占比 · 单店门店层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31520" y="1920240"/>
          <a:ext cx="10607040" cy="30632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水机近 6 成挑大梁；本地生活推广+数据商合计 35.6% 是数字资产真利润（第二引擎）。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钱怎么分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从商家让利到省市区三级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钱怎么分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商家让利分配 · 62% / 38%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140"/>
                <a:gridCol w="2032686"/>
                <a:gridCol w="4065372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分配对象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比例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消费者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62%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让利大头直接回馈到家庭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链条（顾问/渠道/商家/数据商/区级）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38%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小改与中改/大改两套规则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小改·顾问(门店)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渠道 2% 并入，门店拿 8%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中改/大改·顾问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渠道 2% 另计，通证直推 +5% 奖励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38% 固定分配止于「区级事业部」；市级、省级靠业绩升级，不在这条分润里固定占比。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钱怎么分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区域 → 市 → 省 · 三级利润分配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500"/>
                <a:gridCol w="2686050"/>
                <a:gridCol w="5073650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层级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角色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利润来源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区县级事业部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落地组织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区县内商家 10% 分润 + 门店网络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市级公司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持区县 35%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下级分润上翻 · 每城一个名额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省级公司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持市级 60%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省域汇总 · 上市主体净利归集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公司股东分红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第二条钱线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省级主体股权分红（吴/陈各 30% 等）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两条钱线：一条是消费分润（38% 链条），一条是公司股东分红（省级股权）。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投什么档位 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2000 / 1万 / 20万 / 50万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投什么档位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投资档位 · 四档回报 ★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149"/>
                <a:gridCol w="3282950"/>
                <a:gridCol w="5372100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档位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角色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回报（示意 · 待测算）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2000 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单店 LP · 社区股东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案例年分红约 6 万 · 1% 分红权 + 权益包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 万元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多份 LP / 骨干股东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 5 份权重 · 按份加权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 万元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区县级事业部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区县分润 + 门店网络 · 区县内商家 10%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 万元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省级投资方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省级股权分红 · 每省最多一个名额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回报为模型示意、非固定承诺；一切以透明公示、数据可查为底线。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